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rimo Bold" panose="020B0604020202020204" charset="0"/>
      <p:regular r:id="rId25"/>
    </p:embeddedFont>
    <p:embeddedFont>
      <p:font typeface="Calibri" panose="020F0502020204030204" pitchFamily="34" charset="0"/>
      <p:regular r:id="rId26"/>
      <p:bold r:id="rId27"/>
      <p:italic r:id="rId28"/>
      <p:boldItalic r:id="rId29"/>
    </p:embeddedFont>
    <p:embeddedFont>
      <p:font typeface="Muli Bold" panose="020B0604020202020204" charset="0"/>
      <p:regular r:id="rId30"/>
    </p:embeddedFont>
    <p:embeddedFont>
      <p:font typeface="Muli Bold Bold" panose="020B0604020202020204" charset="0"/>
      <p:regular r:id="rId31"/>
    </p:embeddedFont>
    <p:embeddedFont>
      <p:font typeface="Muli Regular" panose="020B0604020202020204" charset="0"/>
      <p:regular r:id="rId32"/>
    </p:embeddedFont>
    <p:embeddedFont>
      <p:font typeface="Open Sans Light" panose="020B0306030504020204" pitchFamily="34" charset="0"/>
      <p:regular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674185" cy="10287000"/>
            <a:chOff x="0" y="0"/>
            <a:chExt cx="1682090" cy="2592625"/>
          </a:xfrm>
        </p:grpSpPr>
        <p:sp>
          <p:nvSpPr>
            <p:cNvPr id="3" name="Freeform 3"/>
            <p:cNvSpPr/>
            <p:nvPr/>
          </p:nvSpPr>
          <p:spPr>
            <a:xfrm>
              <a:off x="0" y="0"/>
              <a:ext cx="1682090" cy="2592625"/>
            </a:xfrm>
            <a:custGeom>
              <a:avLst/>
              <a:gdLst/>
              <a:ahLst/>
              <a:cxnLst/>
              <a:rect l="l" t="t" r="r" b="b"/>
              <a:pathLst>
                <a:path w="1682090" h="2592625">
                  <a:moveTo>
                    <a:pt x="1557630" y="2592625"/>
                  </a:moveTo>
                  <a:lnTo>
                    <a:pt x="124460" y="2592625"/>
                  </a:lnTo>
                  <a:cubicBezTo>
                    <a:pt x="55880" y="2592625"/>
                    <a:pt x="0" y="2536745"/>
                    <a:pt x="0" y="2468165"/>
                  </a:cubicBezTo>
                  <a:lnTo>
                    <a:pt x="0" y="124460"/>
                  </a:lnTo>
                  <a:cubicBezTo>
                    <a:pt x="0" y="55880"/>
                    <a:pt x="55880" y="0"/>
                    <a:pt x="124460" y="0"/>
                  </a:cubicBezTo>
                  <a:lnTo>
                    <a:pt x="1557630" y="0"/>
                  </a:lnTo>
                  <a:cubicBezTo>
                    <a:pt x="1626210" y="0"/>
                    <a:pt x="1682090" y="55880"/>
                    <a:pt x="1682090" y="124460"/>
                  </a:cubicBezTo>
                  <a:lnTo>
                    <a:pt x="1682090" y="2468165"/>
                  </a:lnTo>
                  <a:cubicBezTo>
                    <a:pt x="1682090" y="2536745"/>
                    <a:pt x="1626210" y="2592625"/>
                    <a:pt x="1557630" y="2592625"/>
                  </a:cubicBezTo>
                  <a:close/>
                </a:path>
              </a:pathLst>
            </a:custGeom>
            <a:solidFill>
              <a:srgbClr val="FFFFFF"/>
            </a:solidFill>
          </p:spPr>
        </p:sp>
      </p:grpSp>
      <p:grpSp>
        <p:nvGrpSpPr>
          <p:cNvPr id="4" name="Group 4"/>
          <p:cNvGrpSpPr>
            <a:grpSpLocks noChangeAspect="1"/>
          </p:cNvGrpSpPr>
          <p:nvPr/>
        </p:nvGrpSpPr>
        <p:grpSpPr>
          <a:xfrm>
            <a:off x="0" y="539328"/>
            <a:ext cx="6138896" cy="9208344"/>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570" r="-62570"/>
              </a:stretch>
            </a:blipFill>
          </p:spPr>
        </p:sp>
      </p:grpSp>
      <p:grpSp>
        <p:nvGrpSpPr>
          <p:cNvPr id="6" name="Group 6"/>
          <p:cNvGrpSpPr/>
          <p:nvPr/>
        </p:nvGrpSpPr>
        <p:grpSpPr>
          <a:xfrm>
            <a:off x="16191721" y="8051706"/>
            <a:ext cx="1415115" cy="1415115"/>
            <a:chOff x="0" y="0"/>
            <a:chExt cx="1886821" cy="1886821"/>
          </a:xfrm>
        </p:grpSpPr>
        <p:grpSp>
          <p:nvGrpSpPr>
            <p:cNvPr id="7" name="Group 7"/>
            <p:cNvGrpSpPr/>
            <p:nvPr/>
          </p:nvGrpSpPr>
          <p:grpSpPr>
            <a:xfrm>
              <a:off x="0" y="0"/>
              <a:ext cx="1886821" cy="188682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id="9" name="Group 9"/>
            <p:cNvGrpSpPr/>
            <p:nvPr/>
          </p:nvGrpSpPr>
          <p:grpSpPr>
            <a:xfrm rot="-5400000">
              <a:off x="708516" y="753563"/>
              <a:ext cx="564713" cy="379695"/>
              <a:chOff x="0" y="0"/>
              <a:chExt cx="1930400" cy="1297940"/>
            </a:xfrm>
          </p:grpSpPr>
          <p:sp>
            <p:nvSpPr>
              <p:cNvPr id="10" name="Freeform 1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1" name="Group 11"/>
          <p:cNvGrpSpPr/>
          <p:nvPr/>
        </p:nvGrpSpPr>
        <p:grpSpPr>
          <a:xfrm>
            <a:off x="7145742" y="2611452"/>
            <a:ext cx="10457936" cy="7827693"/>
            <a:chOff x="0" y="0"/>
            <a:chExt cx="13943915" cy="10436926"/>
          </a:xfrm>
        </p:grpSpPr>
        <p:sp>
          <p:nvSpPr>
            <p:cNvPr id="12" name="TextBox 12"/>
            <p:cNvSpPr txBox="1"/>
            <p:nvPr/>
          </p:nvSpPr>
          <p:spPr>
            <a:xfrm>
              <a:off x="0" y="0"/>
              <a:ext cx="13943915" cy="1895343"/>
            </a:xfrm>
            <a:prstGeom prst="rect">
              <a:avLst/>
            </a:prstGeom>
          </p:spPr>
          <p:txBody>
            <a:bodyPr lIns="0" tIns="0" rIns="0" bIns="0" rtlCol="0" anchor="t">
              <a:spAutoFit/>
            </a:bodyPr>
            <a:lstStyle/>
            <a:p>
              <a:pPr>
                <a:lnSpc>
                  <a:spcPts val="11192"/>
                </a:lnSpc>
              </a:pPr>
              <a:r>
                <a:rPr lang="en-US" sz="9327" spc="-186">
                  <a:solidFill>
                    <a:srgbClr val="191919"/>
                  </a:solidFill>
                  <a:latin typeface="Muli Bold Bold"/>
                </a:rPr>
                <a:t>Uttarakhand flood</a:t>
              </a:r>
            </a:p>
          </p:txBody>
        </p:sp>
        <p:sp>
          <p:nvSpPr>
            <p:cNvPr id="13" name="TextBox 13"/>
            <p:cNvSpPr txBox="1"/>
            <p:nvPr/>
          </p:nvSpPr>
          <p:spPr>
            <a:xfrm>
              <a:off x="10904" y="2446960"/>
              <a:ext cx="12588044" cy="7989966"/>
            </a:xfrm>
            <a:prstGeom prst="rect">
              <a:avLst/>
            </a:prstGeom>
          </p:spPr>
          <p:txBody>
            <a:bodyPr lIns="0" tIns="0" rIns="0" bIns="0" rtlCol="0" anchor="t">
              <a:spAutoFit/>
            </a:bodyPr>
            <a:lstStyle/>
            <a:p>
              <a:pPr>
                <a:lnSpc>
                  <a:spcPts val="5876"/>
                </a:lnSpc>
              </a:pPr>
              <a:r>
                <a:rPr lang="en-US" sz="4197" dirty="0">
                  <a:solidFill>
                    <a:srgbClr val="191919"/>
                  </a:solidFill>
                  <a:latin typeface="Muli Regular"/>
                </a:rPr>
                <a:t>Chamoli disaster</a:t>
              </a:r>
            </a:p>
            <a:p>
              <a:pPr>
                <a:lnSpc>
                  <a:spcPts val="5876"/>
                </a:lnSpc>
              </a:pPr>
              <a:endParaRPr lang="en-US" sz="4197" dirty="0">
                <a:solidFill>
                  <a:srgbClr val="191919"/>
                </a:solidFill>
                <a:latin typeface="Muli Regular"/>
              </a:endParaRPr>
            </a:p>
            <a:p>
              <a:pPr>
                <a:lnSpc>
                  <a:spcPts val="5876"/>
                </a:lnSpc>
              </a:pPr>
              <a:endParaRPr lang="en-US" sz="4197" dirty="0">
                <a:solidFill>
                  <a:srgbClr val="191919"/>
                </a:solidFill>
                <a:latin typeface="Muli Regular"/>
              </a:endParaRPr>
            </a:p>
            <a:p>
              <a:pPr>
                <a:lnSpc>
                  <a:spcPts val="5876"/>
                </a:lnSpc>
              </a:pPr>
              <a:endParaRPr lang="en-US" sz="4197" dirty="0">
                <a:solidFill>
                  <a:srgbClr val="191919"/>
                </a:solidFill>
                <a:latin typeface="Muli Regular"/>
              </a:endParaRPr>
            </a:p>
            <a:p>
              <a:pPr>
                <a:lnSpc>
                  <a:spcPts val="5876"/>
                </a:lnSpc>
              </a:pPr>
              <a:r>
                <a:rPr lang="en-US" sz="4197" dirty="0">
                  <a:solidFill>
                    <a:srgbClr val="191919"/>
                  </a:solidFill>
                  <a:latin typeface="Muli Regular"/>
                </a:rPr>
                <a:t>By: Pranav</a:t>
              </a:r>
            </a:p>
            <a:p>
              <a:pPr>
                <a:lnSpc>
                  <a:spcPts val="5876"/>
                </a:lnSpc>
              </a:pPr>
              <a:r>
                <a:rPr lang="en-US" sz="4197" dirty="0">
                  <a:solidFill>
                    <a:srgbClr val="191919"/>
                  </a:solidFill>
                  <a:latin typeface="Muli Regular"/>
                </a:rPr>
                <a:t>IX B</a:t>
              </a:r>
            </a:p>
            <a:p>
              <a:pPr>
                <a:lnSpc>
                  <a:spcPts val="5876"/>
                </a:lnSpc>
              </a:pPr>
              <a:r>
                <a:rPr lang="en-US" sz="4197" dirty="0">
                  <a:solidFill>
                    <a:srgbClr val="191919"/>
                  </a:solidFill>
                  <a:latin typeface="Muli Regular"/>
                </a:rPr>
                <a:t>Roll no. 21</a:t>
              </a:r>
            </a:p>
            <a:p>
              <a:pPr>
                <a:lnSpc>
                  <a:spcPts val="5876"/>
                </a:lnSpc>
              </a:pPr>
              <a:endParaRPr lang="en-US" sz="4197" dirty="0">
                <a:solidFill>
                  <a:srgbClr val="191919"/>
                </a:solidFill>
                <a:latin typeface="Muli Regul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sp>
        <p:nvSpPr>
          <p:cNvPr id="2" name="TextBox 2"/>
          <p:cNvSpPr txBox="1"/>
          <p:nvPr/>
        </p:nvSpPr>
        <p:spPr>
          <a:xfrm>
            <a:off x="7820387" y="3717925"/>
            <a:ext cx="8933574" cy="2774950"/>
          </a:xfrm>
          <a:prstGeom prst="rect">
            <a:avLst/>
          </a:prstGeom>
        </p:spPr>
        <p:txBody>
          <a:bodyPr lIns="0" tIns="0" rIns="0" bIns="0" rtlCol="0" anchor="t">
            <a:spAutoFit/>
          </a:bodyPr>
          <a:lstStyle/>
          <a:p>
            <a:pPr>
              <a:lnSpc>
                <a:spcPts val="11049"/>
              </a:lnSpc>
            </a:pPr>
            <a:r>
              <a:rPr lang="en-US" sz="8499">
                <a:solidFill>
                  <a:srgbClr val="191919"/>
                </a:solidFill>
                <a:latin typeface="Muli Bold"/>
              </a:rPr>
              <a:t>Impact of the Disaster</a:t>
            </a:r>
          </a:p>
        </p:txBody>
      </p:sp>
      <p:grpSp>
        <p:nvGrpSpPr>
          <p:cNvPr id="3" name="Group 3"/>
          <p:cNvGrpSpPr/>
          <p:nvPr/>
        </p:nvGrpSpPr>
        <p:grpSpPr>
          <a:xfrm>
            <a:off x="-1150865" y="0"/>
            <a:ext cx="7206971" cy="10287000"/>
            <a:chOff x="0" y="0"/>
            <a:chExt cx="1816368" cy="2592625"/>
          </a:xfrm>
        </p:grpSpPr>
        <p:sp>
          <p:nvSpPr>
            <p:cNvPr id="4" name="Freeform 4"/>
            <p:cNvSpPr/>
            <p:nvPr/>
          </p:nvSpPr>
          <p:spPr>
            <a:xfrm>
              <a:off x="0" y="0"/>
              <a:ext cx="1816368" cy="2592625"/>
            </a:xfrm>
            <a:custGeom>
              <a:avLst/>
              <a:gdLst/>
              <a:ahLst/>
              <a:cxnLst/>
              <a:rect l="l" t="t" r="r" b="b"/>
              <a:pathLst>
                <a:path w="1816368" h="2592625">
                  <a:moveTo>
                    <a:pt x="1691908" y="2592625"/>
                  </a:moveTo>
                  <a:lnTo>
                    <a:pt x="124460" y="2592625"/>
                  </a:lnTo>
                  <a:cubicBezTo>
                    <a:pt x="55880" y="2592625"/>
                    <a:pt x="0" y="2536745"/>
                    <a:pt x="0" y="2468165"/>
                  </a:cubicBezTo>
                  <a:lnTo>
                    <a:pt x="0" y="124460"/>
                  </a:lnTo>
                  <a:cubicBezTo>
                    <a:pt x="0" y="55880"/>
                    <a:pt x="55880" y="0"/>
                    <a:pt x="124460" y="0"/>
                  </a:cubicBezTo>
                  <a:lnTo>
                    <a:pt x="1691908" y="0"/>
                  </a:lnTo>
                  <a:cubicBezTo>
                    <a:pt x="1760488" y="0"/>
                    <a:pt x="1816368" y="55880"/>
                    <a:pt x="1816368" y="124460"/>
                  </a:cubicBezTo>
                  <a:lnTo>
                    <a:pt x="1816368" y="2468165"/>
                  </a:lnTo>
                  <a:cubicBezTo>
                    <a:pt x="1816368" y="2536745"/>
                    <a:pt x="1760488" y="2592625"/>
                    <a:pt x="1691908" y="2592625"/>
                  </a:cubicBezTo>
                  <a:close/>
                </a:path>
              </a:pathLst>
            </a:custGeom>
            <a:solidFill>
              <a:srgbClr val="FFFFFF"/>
            </a:solidFill>
          </p:spPr>
        </p:sp>
      </p:grpSp>
      <p:grpSp>
        <p:nvGrpSpPr>
          <p:cNvPr id="5" name="Group 5"/>
          <p:cNvGrpSpPr>
            <a:grpSpLocks noChangeAspect="1"/>
          </p:cNvGrpSpPr>
          <p:nvPr/>
        </p:nvGrpSpPr>
        <p:grpSpPr>
          <a:xfrm>
            <a:off x="-719583" y="370907"/>
            <a:ext cx="6363458" cy="9545187"/>
            <a:chOff x="0" y="0"/>
            <a:chExt cx="6350000" cy="9525000"/>
          </a:xfrm>
        </p:grpSpPr>
        <p:sp>
          <p:nvSpPr>
            <p:cNvPr id="6" name="Freeform 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75000" r="-75000"/>
              </a:stretch>
            </a:blipFill>
          </p:spPr>
        </p:sp>
      </p:grpSp>
      <p:grpSp>
        <p:nvGrpSpPr>
          <p:cNvPr id="7" name="Group 7"/>
          <p:cNvGrpSpPr/>
          <p:nvPr/>
        </p:nvGrpSpPr>
        <p:grpSpPr>
          <a:xfrm>
            <a:off x="12666380" y="512857"/>
            <a:ext cx="4592920" cy="1031686"/>
            <a:chOff x="0" y="0"/>
            <a:chExt cx="2940006" cy="660400"/>
          </a:xfrm>
        </p:grpSpPr>
        <p:sp>
          <p:nvSpPr>
            <p:cNvPr id="8" name="Freeform 8"/>
            <p:cNvSpPr/>
            <p:nvPr/>
          </p:nvSpPr>
          <p:spPr>
            <a:xfrm>
              <a:off x="0" y="0"/>
              <a:ext cx="2940006" cy="660400"/>
            </a:xfrm>
            <a:custGeom>
              <a:avLst/>
              <a:gdLst/>
              <a:ahLst/>
              <a:cxnLst/>
              <a:rect l="l" t="t" r="r" b="b"/>
              <a:pathLst>
                <a:path w="2940006" h="660400">
                  <a:moveTo>
                    <a:pt x="2815546" y="660400"/>
                  </a:moveTo>
                  <a:lnTo>
                    <a:pt x="124460" y="660400"/>
                  </a:lnTo>
                  <a:cubicBezTo>
                    <a:pt x="55880" y="660400"/>
                    <a:pt x="0" y="604520"/>
                    <a:pt x="0" y="535940"/>
                  </a:cubicBezTo>
                  <a:lnTo>
                    <a:pt x="0" y="124460"/>
                  </a:lnTo>
                  <a:cubicBezTo>
                    <a:pt x="0" y="55880"/>
                    <a:pt x="55880" y="0"/>
                    <a:pt x="124460" y="0"/>
                  </a:cubicBezTo>
                  <a:lnTo>
                    <a:pt x="2815546" y="0"/>
                  </a:lnTo>
                  <a:cubicBezTo>
                    <a:pt x="2884126" y="0"/>
                    <a:pt x="2940006" y="55880"/>
                    <a:pt x="2940006" y="124460"/>
                  </a:cubicBezTo>
                  <a:lnTo>
                    <a:pt x="2940006" y="535940"/>
                  </a:lnTo>
                  <a:cubicBezTo>
                    <a:pt x="2940006" y="604520"/>
                    <a:pt x="2884126" y="660400"/>
                    <a:pt x="2815546" y="660400"/>
                  </a:cubicBezTo>
                  <a:close/>
                </a:path>
              </a:pathLst>
            </a:custGeom>
            <a:solidFill>
              <a:srgbClr val="4C38F2"/>
            </a:solidFill>
          </p:spPr>
        </p:sp>
      </p:grpSp>
      <p:sp>
        <p:nvSpPr>
          <p:cNvPr id="9" name="TextBox 9"/>
          <p:cNvSpPr txBox="1"/>
          <p:nvPr/>
        </p:nvSpPr>
        <p:spPr>
          <a:xfrm>
            <a:off x="12887773" y="762823"/>
            <a:ext cx="4811772" cy="503179"/>
          </a:xfrm>
          <a:prstGeom prst="rect">
            <a:avLst/>
          </a:prstGeom>
        </p:spPr>
        <p:txBody>
          <a:bodyPr lIns="0" tIns="0" rIns="0" bIns="0" rtlCol="0" anchor="t">
            <a:spAutoFit/>
          </a:bodyPr>
          <a:lstStyle/>
          <a:p>
            <a:pPr marL="0" lvl="0" indent="0">
              <a:lnSpc>
                <a:spcPts val="4068"/>
              </a:lnSpc>
            </a:pPr>
            <a:r>
              <a:rPr lang="en-US" sz="3129" spc="31">
                <a:solidFill>
                  <a:srgbClr val="FFFFFF"/>
                </a:solidFill>
                <a:latin typeface="Muli Bold"/>
              </a:rPr>
              <a:t>CHAMOLI DISASTER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3104134" y="3027631"/>
            <a:ext cx="5162513" cy="3634448"/>
            <a:chOff x="0" y="0"/>
            <a:chExt cx="1746332" cy="1229431"/>
          </a:xfrm>
        </p:grpSpPr>
        <p:sp>
          <p:nvSpPr>
            <p:cNvPr id="3" name="Freeform 3"/>
            <p:cNvSpPr/>
            <p:nvPr/>
          </p:nvSpPr>
          <p:spPr>
            <a:xfrm>
              <a:off x="0" y="0"/>
              <a:ext cx="1746332" cy="1229431"/>
            </a:xfrm>
            <a:custGeom>
              <a:avLst/>
              <a:gdLst/>
              <a:ahLst/>
              <a:cxnLst/>
              <a:rect l="l" t="t" r="r" b="b"/>
              <a:pathLst>
                <a:path w="1746332" h="1229431">
                  <a:moveTo>
                    <a:pt x="1621872" y="1229431"/>
                  </a:moveTo>
                  <a:lnTo>
                    <a:pt x="124460" y="1229431"/>
                  </a:lnTo>
                  <a:cubicBezTo>
                    <a:pt x="55880" y="1229431"/>
                    <a:pt x="0" y="1173551"/>
                    <a:pt x="0" y="1104971"/>
                  </a:cubicBezTo>
                  <a:lnTo>
                    <a:pt x="0" y="124460"/>
                  </a:lnTo>
                  <a:cubicBezTo>
                    <a:pt x="0" y="55880"/>
                    <a:pt x="55880" y="0"/>
                    <a:pt x="124460" y="0"/>
                  </a:cubicBezTo>
                  <a:lnTo>
                    <a:pt x="1621872" y="0"/>
                  </a:lnTo>
                  <a:cubicBezTo>
                    <a:pt x="1690452" y="0"/>
                    <a:pt x="1746332" y="55880"/>
                    <a:pt x="1746332" y="124460"/>
                  </a:cubicBezTo>
                  <a:lnTo>
                    <a:pt x="1746332" y="1104971"/>
                  </a:lnTo>
                  <a:cubicBezTo>
                    <a:pt x="1746332" y="1173551"/>
                    <a:pt x="1690452" y="1229431"/>
                    <a:pt x="1621872" y="1229431"/>
                  </a:cubicBezTo>
                  <a:close/>
                </a:path>
              </a:pathLst>
            </a:custGeom>
            <a:solidFill>
              <a:srgbClr val="FFFFFF"/>
            </a:solidFill>
          </p:spPr>
        </p:sp>
      </p:grpSp>
      <p:grpSp>
        <p:nvGrpSpPr>
          <p:cNvPr id="4" name="Group 4"/>
          <p:cNvGrpSpPr/>
          <p:nvPr/>
        </p:nvGrpSpPr>
        <p:grpSpPr>
          <a:xfrm>
            <a:off x="1028700" y="1028700"/>
            <a:ext cx="16455586" cy="1376591"/>
            <a:chOff x="0" y="0"/>
            <a:chExt cx="21940781" cy="1835455"/>
          </a:xfrm>
        </p:grpSpPr>
        <p:grpSp>
          <p:nvGrpSpPr>
            <p:cNvPr id="5" name="Group 5"/>
            <p:cNvGrpSpPr/>
            <p:nvPr/>
          </p:nvGrpSpPr>
          <p:grpSpPr>
            <a:xfrm>
              <a:off x="0" y="0"/>
              <a:ext cx="21940781" cy="1835455"/>
              <a:chOff x="0" y="0"/>
              <a:chExt cx="10389482" cy="869131"/>
            </a:xfrm>
          </p:grpSpPr>
          <p:sp>
            <p:nvSpPr>
              <p:cNvPr id="6" name="Freeform 6"/>
              <p:cNvSpPr/>
              <p:nvPr/>
            </p:nvSpPr>
            <p:spPr>
              <a:xfrm>
                <a:off x="0" y="0"/>
                <a:ext cx="10389482" cy="869132"/>
              </a:xfrm>
              <a:custGeom>
                <a:avLst/>
                <a:gdLst/>
                <a:ahLst/>
                <a:cxnLst/>
                <a:rect l="l" t="t" r="r" b="b"/>
                <a:pathLst>
                  <a:path w="10389482" h="869132">
                    <a:moveTo>
                      <a:pt x="10265022" y="869131"/>
                    </a:moveTo>
                    <a:lnTo>
                      <a:pt x="124460" y="869131"/>
                    </a:lnTo>
                    <a:cubicBezTo>
                      <a:pt x="55880" y="869131"/>
                      <a:pt x="0" y="813251"/>
                      <a:pt x="0" y="744671"/>
                    </a:cubicBezTo>
                    <a:lnTo>
                      <a:pt x="0" y="124460"/>
                    </a:lnTo>
                    <a:cubicBezTo>
                      <a:pt x="0" y="55880"/>
                      <a:pt x="55880" y="0"/>
                      <a:pt x="124460" y="0"/>
                    </a:cubicBezTo>
                    <a:lnTo>
                      <a:pt x="10265022" y="0"/>
                    </a:lnTo>
                    <a:cubicBezTo>
                      <a:pt x="10333603" y="0"/>
                      <a:pt x="10389482" y="55880"/>
                      <a:pt x="10389482" y="124460"/>
                    </a:cubicBezTo>
                    <a:lnTo>
                      <a:pt x="10389482" y="744672"/>
                    </a:lnTo>
                    <a:cubicBezTo>
                      <a:pt x="10389482" y="813252"/>
                      <a:pt x="10333603" y="869132"/>
                      <a:pt x="10265022" y="869132"/>
                    </a:cubicBezTo>
                    <a:close/>
                  </a:path>
                </a:pathLst>
              </a:custGeom>
              <a:solidFill>
                <a:srgbClr val="4C38F2"/>
              </a:solidFill>
            </p:spPr>
          </p:sp>
        </p:grpSp>
        <p:sp>
          <p:nvSpPr>
            <p:cNvPr id="7" name="TextBox 7"/>
            <p:cNvSpPr txBox="1"/>
            <p:nvPr/>
          </p:nvSpPr>
          <p:spPr>
            <a:xfrm>
              <a:off x="930252" y="469086"/>
              <a:ext cx="13128881" cy="889377"/>
            </a:xfrm>
            <a:prstGeom prst="rect">
              <a:avLst/>
            </a:prstGeom>
          </p:spPr>
          <p:txBody>
            <a:bodyPr lIns="0" tIns="0" rIns="0" bIns="0" rtlCol="0" anchor="t">
              <a:spAutoFit/>
            </a:bodyPr>
            <a:lstStyle/>
            <a:p>
              <a:pPr marL="0" lvl="0" indent="0">
                <a:lnSpc>
                  <a:spcPts val="5496"/>
                </a:lnSpc>
              </a:pPr>
              <a:r>
                <a:rPr lang="en-US" sz="4227" spc="42">
                  <a:solidFill>
                    <a:srgbClr val="FFFFFF"/>
                  </a:solidFill>
                  <a:latin typeface="Muli Bold"/>
                </a:rPr>
                <a:t>TWO MAJOR IMPACTS</a:t>
              </a:r>
            </a:p>
          </p:txBody>
        </p:sp>
      </p:grpSp>
      <p:sp>
        <p:nvSpPr>
          <p:cNvPr id="8" name="TextBox 8"/>
          <p:cNvSpPr txBox="1"/>
          <p:nvPr/>
        </p:nvSpPr>
        <p:spPr>
          <a:xfrm>
            <a:off x="3609957" y="3670740"/>
            <a:ext cx="4150869" cy="2262505"/>
          </a:xfrm>
          <a:prstGeom prst="rect">
            <a:avLst/>
          </a:prstGeom>
        </p:spPr>
        <p:txBody>
          <a:bodyPr lIns="0" tIns="0" rIns="0" bIns="0" rtlCol="0" anchor="t">
            <a:spAutoFit/>
          </a:bodyPr>
          <a:lstStyle/>
          <a:p>
            <a:pPr>
              <a:lnSpc>
                <a:spcPts val="6020"/>
              </a:lnSpc>
              <a:spcBef>
                <a:spcPct val="0"/>
              </a:spcBef>
            </a:pPr>
            <a:r>
              <a:rPr lang="en-US" sz="4300">
                <a:solidFill>
                  <a:srgbClr val="191919"/>
                </a:solidFill>
                <a:latin typeface="Muli Regular"/>
              </a:rPr>
              <a:t>4 Hydropower Projects Damaged</a:t>
            </a:r>
          </a:p>
        </p:txBody>
      </p:sp>
      <p:grpSp>
        <p:nvGrpSpPr>
          <p:cNvPr id="9" name="Group 9"/>
          <p:cNvGrpSpPr/>
          <p:nvPr/>
        </p:nvGrpSpPr>
        <p:grpSpPr>
          <a:xfrm>
            <a:off x="7192875" y="5848254"/>
            <a:ext cx="567950" cy="567950"/>
            <a:chOff x="0" y="0"/>
            <a:chExt cx="757267" cy="757267"/>
          </a:xfrm>
        </p:grpSpPr>
        <p:grpSp>
          <p:nvGrpSpPr>
            <p:cNvPr id="10" name="Group 10"/>
            <p:cNvGrpSpPr/>
            <p:nvPr/>
          </p:nvGrpSpPr>
          <p:grpSpPr>
            <a:xfrm>
              <a:off x="0" y="0"/>
              <a:ext cx="757267" cy="757267"/>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id="12" name="Group 12"/>
            <p:cNvGrpSpPr/>
            <p:nvPr/>
          </p:nvGrpSpPr>
          <p:grpSpPr>
            <a:xfrm rot="-5400000">
              <a:off x="284360" y="302439"/>
              <a:ext cx="226645" cy="152389"/>
              <a:chOff x="0" y="0"/>
              <a:chExt cx="1930400" cy="1297940"/>
            </a:xfrm>
          </p:grpSpPr>
          <p:sp>
            <p:nvSpPr>
              <p:cNvPr id="13" name="Freeform 13"/>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4" name="Group 14"/>
          <p:cNvGrpSpPr/>
          <p:nvPr/>
        </p:nvGrpSpPr>
        <p:grpSpPr>
          <a:xfrm rot="-5400000">
            <a:off x="11088179" y="6160075"/>
            <a:ext cx="169984" cy="114292"/>
            <a:chOff x="0" y="0"/>
            <a:chExt cx="1930400" cy="1297940"/>
          </a:xfrm>
        </p:grpSpPr>
        <p:sp>
          <p:nvSpPr>
            <p:cNvPr id="15" name="Freeform 1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nvGrpSpPr>
          <p:cNvPr id="16" name="Group 16"/>
          <p:cNvGrpSpPr/>
          <p:nvPr/>
        </p:nvGrpSpPr>
        <p:grpSpPr>
          <a:xfrm rot="-5400000">
            <a:off x="16663319" y="6160075"/>
            <a:ext cx="169984" cy="114292"/>
            <a:chOff x="0" y="0"/>
            <a:chExt cx="1930400" cy="1297940"/>
          </a:xfrm>
        </p:grpSpPr>
        <p:sp>
          <p:nvSpPr>
            <p:cNvPr id="17" name="Freeform 17"/>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nvGrpSpPr>
          <p:cNvPr id="18" name="Group 18"/>
          <p:cNvGrpSpPr/>
          <p:nvPr/>
        </p:nvGrpSpPr>
        <p:grpSpPr>
          <a:xfrm>
            <a:off x="10090860" y="3027631"/>
            <a:ext cx="5162513" cy="3634448"/>
            <a:chOff x="0" y="0"/>
            <a:chExt cx="1746332" cy="1229431"/>
          </a:xfrm>
        </p:grpSpPr>
        <p:sp>
          <p:nvSpPr>
            <p:cNvPr id="19" name="Freeform 19"/>
            <p:cNvSpPr/>
            <p:nvPr/>
          </p:nvSpPr>
          <p:spPr>
            <a:xfrm>
              <a:off x="0" y="0"/>
              <a:ext cx="1746332" cy="1229431"/>
            </a:xfrm>
            <a:custGeom>
              <a:avLst/>
              <a:gdLst/>
              <a:ahLst/>
              <a:cxnLst/>
              <a:rect l="l" t="t" r="r" b="b"/>
              <a:pathLst>
                <a:path w="1746332" h="1229431">
                  <a:moveTo>
                    <a:pt x="1621872" y="1229431"/>
                  </a:moveTo>
                  <a:lnTo>
                    <a:pt x="124460" y="1229431"/>
                  </a:lnTo>
                  <a:cubicBezTo>
                    <a:pt x="55880" y="1229431"/>
                    <a:pt x="0" y="1173551"/>
                    <a:pt x="0" y="1104971"/>
                  </a:cubicBezTo>
                  <a:lnTo>
                    <a:pt x="0" y="124460"/>
                  </a:lnTo>
                  <a:cubicBezTo>
                    <a:pt x="0" y="55880"/>
                    <a:pt x="55880" y="0"/>
                    <a:pt x="124460" y="0"/>
                  </a:cubicBezTo>
                  <a:lnTo>
                    <a:pt x="1621872" y="0"/>
                  </a:lnTo>
                  <a:cubicBezTo>
                    <a:pt x="1690452" y="0"/>
                    <a:pt x="1746332" y="55880"/>
                    <a:pt x="1746332" y="124460"/>
                  </a:cubicBezTo>
                  <a:lnTo>
                    <a:pt x="1746332" y="1104971"/>
                  </a:lnTo>
                  <a:cubicBezTo>
                    <a:pt x="1746332" y="1173551"/>
                    <a:pt x="1690452" y="1229431"/>
                    <a:pt x="1621872" y="1229431"/>
                  </a:cubicBezTo>
                  <a:close/>
                </a:path>
              </a:pathLst>
            </a:custGeom>
            <a:solidFill>
              <a:srgbClr val="FFFFFF"/>
            </a:solidFill>
          </p:spPr>
        </p:sp>
      </p:grpSp>
      <p:sp>
        <p:nvSpPr>
          <p:cNvPr id="20" name="TextBox 20"/>
          <p:cNvSpPr txBox="1"/>
          <p:nvPr/>
        </p:nvSpPr>
        <p:spPr>
          <a:xfrm>
            <a:off x="10596682" y="3661215"/>
            <a:ext cx="4150869" cy="1769110"/>
          </a:xfrm>
          <a:prstGeom prst="rect">
            <a:avLst/>
          </a:prstGeom>
        </p:spPr>
        <p:txBody>
          <a:bodyPr lIns="0" tIns="0" rIns="0" bIns="0" rtlCol="0" anchor="t">
            <a:spAutoFit/>
          </a:bodyPr>
          <a:lstStyle/>
          <a:p>
            <a:pPr>
              <a:lnSpc>
                <a:spcPts val="7140"/>
              </a:lnSpc>
              <a:spcBef>
                <a:spcPct val="0"/>
              </a:spcBef>
            </a:pPr>
            <a:r>
              <a:rPr lang="en-US" sz="5100">
                <a:solidFill>
                  <a:srgbClr val="191919"/>
                </a:solidFill>
                <a:latin typeface="Muli Regular"/>
              </a:rPr>
              <a:t>More than 72 People Killed</a:t>
            </a:r>
          </a:p>
        </p:txBody>
      </p:sp>
      <p:grpSp>
        <p:nvGrpSpPr>
          <p:cNvPr id="21" name="Group 21"/>
          <p:cNvGrpSpPr/>
          <p:nvPr/>
        </p:nvGrpSpPr>
        <p:grpSpPr>
          <a:xfrm>
            <a:off x="14179600" y="5734262"/>
            <a:ext cx="567950" cy="567950"/>
            <a:chOff x="0" y="0"/>
            <a:chExt cx="757267" cy="757267"/>
          </a:xfrm>
        </p:grpSpPr>
        <p:grpSp>
          <p:nvGrpSpPr>
            <p:cNvPr id="22" name="Group 22"/>
            <p:cNvGrpSpPr/>
            <p:nvPr/>
          </p:nvGrpSpPr>
          <p:grpSpPr>
            <a:xfrm>
              <a:off x="0" y="0"/>
              <a:ext cx="757267" cy="757267"/>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id="24" name="Group 24"/>
            <p:cNvGrpSpPr/>
            <p:nvPr/>
          </p:nvGrpSpPr>
          <p:grpSpPr>
            <a:xfrm rot="-5400000">
              <a:off x="284360" y="302439"/>
              <a:ext cx="226645" cy="152389"/>
              <a:chOff x="0" y="0"/>
              <a:chExt cx="1930400" cy="1297940"/>
            </a:xfrm>
          </p:grpSpPr>
          <p:sp>
            <p:nvSpPr>
              <p:cNvPr id="25" name="Freeform 2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758773" y="3950717"/>
            <a:ext cx="16230600" cy="5287151"/>
            <a:chOff x="0" y="0"/>
            <a:chExt cx="5490351" cy="1788493"/>
          </a:xfrm>
        </p:grpSpPr>
        <p:sp>
          <p:nvSpPr>
            <p:cNvPr id="3" name="Freeform 3"/>
            <p:cNvSpPr/>
            <p:nvPr/>
          </p:nvSpPr>
          <p:spPr>
            <a:xfrm>
              <a:off x="0" y="0"/>
              <a:ext cx="5490351" cy="1788493"/>
            </a:xfrm>
            <a:custGeom>
              <a:avLst/>
              <a:gdLst/>
              <a:ahLst/>
              <a:cxnLst/>
              <a:rect l="l" t="t" r="r" b="b"/>
              <a:pathLst>
                <a:path w="5490351" h="1788493">
                  <a:moveTo>
                    <a:pt x="5365891" y="1788493"/>
                  </a:moveTo>
                  <a:lnTo>
                    <a:pt x="124460" y="1788493"/>
                  </a:lnTo>
                  <a:cubicBezTo>
                    <a:pt x="55880" y="1788493"/>
                    <a:pt x="0" y="1732613"/>
                    <a:pt x="0" y="1664033"/>
                  </a:cubicBezTo>
                  <a:lnTo>
                    <a:pt x="0" y="124460"/>
                  </a:lnTo>
                  <a:cubicBezTo>
                    <a:pt x="0" y="55880"/>
                    <a:pt x="55880" y="0"/>
                    <a:pt x="124460" y="0"/>
                  </a:cubicBezTo>
                  <a:lnTo>
                    <a:pt x="5365891" y="0"/>
                  </a:lnTo>
                  <a:cubicBezTo>
                    <a:pt x="5434471" y="0"/>
                    <a:pt x="5490351" y="55880"/>
                    <a:pt x="5490351" y="124460"/>
                  </a:cubicBezTo>
                  <a:lnTo>
                    <a:pt x="5490351" y="1664033"/>
                  </a:lnTo>
                  <a:cubicBezTo>
                    <a:pt x="5490351" y="1732613"/>
                    <a:pt x="5434471" y="1788493"/>
                    <a:pt x="5365891" y="1788493"/>
                  </a:cubicBezTo>
                  <a:close/>
                </a:path>
              </a:pathLst>
            </a:custGeom>
            <a:solidFill>
              <a:srgbClr val="FFFFFF"/>
            </a:solidFill>
          </p:spPr>
        </p:sp>
      </p:grpSp>
      <p:grpSp>
        <p:nvGrpSpPr>
          <p:cNvPr id="4" name="Group 4"/>
          <p:cNvGrpSpPr/>
          <p:nvPr/>
        </p:nvGrpSpPr>
        <p:grpSpPr>
          <a:xfrm>
            <a:off x="758773" y="2968870"/>
            <a:ext cx="16230600" cy="1031686"/>
            <a:chOff x="0" y="0"/>
            <a:chExt cx="10389482" cy="660400"/>
          </a:xfrm>
        </p:grpSpPr>
        <p:sp>
          <p:nvSpPr>
            <p:cNvPr id="5" name="Freeform 5"/>
            <p:cNvSpPr/>
            <p:nvPr/>
          </p:nvSpPr>
          <p:spPr>
            <a:xfrm>
              <a:off x="0" y="0"/>
              <a:ext cx="10389482" cy="660400"/>
            </a:xfrm>
            <a:custGeom>
              <a:avLst/>
              <a:gdLst/>
              <a:ahLst/>
              <a:cxnLst/>
              <a:rect l="l" t="t" r="r" b="b"/>
              <a:pathLst>
                <a:path w="10389482" h="660400">
                  <a:moveTo>
                    <a:pt x="10265022" y="660400"/>
                  </a:moveTo>
                  <a:lnTo>
                    <a:pt x="124460" y="660400"/>
                  </a:lnTo>
                  <a:cubicBezTo>
                    <a:pt x="55880" y="660400"/>
                    <a:pt x="0" y="604520"/>
                    <a:pt x="0" y="535940"/>
                  </a:cubicBezTo>
                  <a:lnTo>
                    <a:pt x="0" y="124460"/>
                  </a:lnTo>
                  <a:cubicBezTo>
                    <a:pt x="0" y="55880"/>
                    <a:pt x="55880" y="0"/>
                    <a:pt x="124460" y="0"/>
                  </a:cubicBezTo>
                  <a:lnTo>
                    <a:pt x="10265022" y="0"/>
                  </a:lnTo>
                  <a:cubicBezTo>
                    <a:pt x="10333603" y="0"/>
                    <a:pt x="10389482" y="55880"/>
                    <a:pt x="10389482" y="124460"/>
                  </a:cubicBezTo>
                  <a:lnTo>
                    <a:pt x="10389482" y="535940"/>
                  </a:lnTo>
                  <a:cubicBezTo>
                    <a:pt x="10389482" y="604520"/>
                    <a:pt x="10333603" y="660400"/>
                    <a:pt x="10265022" y="660400"/>
                  </a:cubicBezTo>
                  <a:close/>
                </a:path>
              </a:pathLst>
            </a:custGeom>
            <a:solidFill>
              <a:srgbClr val="4C38F2"/>
            </a:solidFill>
          </p:spPr>
        </p:sp>
      </p:grpSp>
      <p:sp>
        <p:nvSpPr>
          <p:cNvPr id="6" name="TextBox 6"/>
          <p:cNvSpPr txBox="1"/>
          <p:nvPr/>
        </p:nvSpPr>
        <p:spPr>
          <a:xfrm>
            <a:off x="1417639" y="3218836"/>
            <a:ext cx="12283798" cy="503179"/>
          </a:xfrm>
          <a:prstGeom prst="rect">
            <a:avLst/>
          </a:prstGeom>
        </p:spPr>
        <p:txBody>
          <a:bodyPr lIns="0" tIns="0" rIns="0" bIns="0" rtlCol="0" anchor="t">
            <a:spAutoFit/>
          </a:bodyPr>
          <a:lstStyle/>
          <a:p>
            <a:pPr marL="0" lvl="0" indent="0">
              <a:lnSpc>
                <a:spcPts val="4068"/>
              </a:lnSpc>
            </a:pPr>
            <a:r>
              <a:rPr lang="en-US" sz="3129" spc="31">
                <a:solidFill>
                  <a:srgbClr val="FFFFFF"/>
                </a:solidFill>
                <a:latin typeface="Muli Bold"/>
              </a:rPr>
              <a:t>UTTARAKHAND FLOOD</a:t>
            </a:r>
          </a:p>
        </p:txBody>
      </p:sp>
      <p:grpSp>
        <p:nvGrpSpPr>
          <p:cNvPr id="7" name="Group 7"/>
          <p:cNvGrpSpPr/>
          <p:nvPr/>
        </p:nvGrpSpPr>
        <p:grpSpPr>
          <a:xfrm>
            <a:off x="2479961" y="8438344"/>
            <a:ext cx="3387758" cy="799524"/>
            <a:chOff x="0" y="0"/>
            <a:chExt cx="4517010" cy="1066032"/>
          </a:xfrm>
        </p:grpSpPr>
        <p:sp>
          <p:nvSpPr>
            <p:cNvPr id="8" name="TextBox 8"/>
            <p:cNvSpPr txBox="1"/>
            <p:nvPr/>
          </p:nvSpPr>
          <p:spPr>
            <a:xfrm>
              <a:off x="0" y="-19050"/>
              <a:ext cx="4517010" cy="464397"/>
            </a:xfrm>
            <a:prstGeom prst="rect">
              <a:avLst/>
            </a:prstGeom>
          </p:spPr>
          <p:txBody>
            <a:bodyPr lIns="0" tIns="0" rIns="0" bIns="0" rtlCol="0" anchor="t">
              <a:spAutoFit/>
            </a:bodyPr>
            <a:lstStyle/>
            <a:p>
              <a:pPr marL="0" lvl="0" indent="0">
                <a:lnSpc>
                  <a:spcPts val="2860"/>
                </a:lnSpc>
              </a:pPr>
              <a:endParaRPr/>
            </a:p>
          </p:txBody>
        </p:sp>
        <p:sp>
          <p:nvSpPr>
            <p:cNvPr id="9" name="TextBox 9"/>
            <p:cNvSpPr txBox="1"/>
            <p:nvPr/>
          </p:nvSpPr>
          <p:spPr>
            <a:xfrm>
              <a:off x="0" y="496861"/>
              <a:ext cx="4517010" cy="569172"/>
            </a:xfrm>
            <a:prstGeom prst="rect">
              <a:avLst/>
            </a:prstGeom>
          </p:spPr>
          <p:txBody>
            <a:bodyPr lIns="0" tIns="0" rIns="0" bIns="0" rtlCol="0" anchor="t">
              <a:spAutoFit/>
            </a:bodyPr>
            <a:lstStyle/>
            <a:p>
              <a:pPr>
                <a:lnSpc>
                  <a:spcPts val="3640"/>
                </a:lnSpc>
                <a:spcBef>
                  <a:spcPct val="0"/>
                </a:spcBef>
              </a:pPr>
              <a:endParaRPr/>
            </a:p>
          </p:txBody>
        </p:sp>
      </p:grpSp>
      <p:grpSp>
        <p:nvGrpSpPr>
          <p:cNvPr id="10" name="Group 10"/>
          <p:cNvGrpSpPr/>
          <p:nvPr/>
        </p:nvGrpSpPr>
        <p:grpSpPr>
          <a:xfrm>
            <a:off x="15740193" y="7831591"/>
            <a:ext cx="1006516" cy="1006516"/>
            <a:chOff x="0" y="0"/>
            <a:chExt cx="1342021" cy="1342021"/>
          </a:xfrm>
        </p:grpSpPr>
        <p:grpSp>
          <p:nvGrpSpPr>
            <p:cNvPr id="11" name="Group 11"/>
            <p:cNvGrpSpPr/>
            <p:nvPr/>
          </p:nvGrpSpPr>
          <p:grpSpPr>
            <a:xfrm>
              <a:off x="0" y="0"/>
              <a:ext cx="1342021" cy="134202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id="13" name="Group 13"/>
            <p:cNvGrpSpPr/>
            <p:nvPr/>
          </p:nvGrpSpPr>
          <p:grpSpPr>
            <a:xfrm rot="-5400000">
              <a:off x="503939" y="535979"/>
              <a:ext cx="401658" cy="270062"/>
              <a:chOff x="0" y="0"/>
              <a:chExt cx="1930400" cy="1297940"/>
            </a:xfrm>
          </p:grpSpPr>
          <p:sp>
            <p:nvSpPr>
              <p:cNvPr id="14" name="Freeform 14"/>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5" name="Group 15"/>
          <p:cNvGrpSpPr/>
          <p:nvPr/>
        </p:nvGrpSpPr>
        <p:grpSpPr>
          <a:xfrm>
            <a:off x="758773" y="725539"/>
            <a:ext cx="13932394" cy="1676571"/>
            <a:chOff x="0" y="0"/>
            <a:chExt cx="5487960" cy="660400"/>
          </a:xfrm>
        </p:grpSpPr>
        <p:sp>
          <p:nvSpPr>
            <p:cNvPr id="16" name="Freeform 16"/>
            <p:cNvSpPr/>
            <p:nvPr/>
          </p:nvSpPr>
          <p:spPr>
            <a:xfrm>
              <a:off x="0" y="0"/>
              <a:ext cx="5487960" cy="660400"/>
            </a:xfrm>
            <a:custGeom>
              <a:avLst/>
              <a:gdLst/>
              <a:ahLst/>
              <a:cxnLst/>
              <a:rect l="l" t="t" r="r" b="b"/>
              <a:pathLst>
                <a:path w="5487960" h="660400">
                  <a:moveTo>
                    <a:pt x="5363500" y="660400"/>
                  </a:moveTo>
                  <a:lnTo>
                    <a:pt x="124460" y="660400"/>
                  </a:lnTo>
                  <a:cubicBezTo>
                    <a:pt x="55880" y="660400"/>
                    <a:pt x="0" y="604520"/>
                    <a:pt x="0" y="535940"/>
                  </a:cubicBezTo>
                  <a:lnTo>
                    <a:pt x="0" y="124460"/>
                  </a:lnTo>
                  <a:cubicBezTo>
                    <a:pt x="0" y="55880"/>
                    <a:pt x="55880" y="0"/>
                    <a:pt x="124460" y="0"/>
                  </a:cubicBezTo>
                  <a:lnTo>
                    <a:pt x="5363501" y="0"/>
                  </a:lnTo>
                  <a:cubicBezTo>
                    <a:pt x="5432080" y="0"/>
                    <a:pt x="5487960" y="55880"/>
                    <a:pt x="5487960" y="124460"/>
                  </a:cubicBezTo>
                  <a:lnTo>
                    <a:pt x="5487960" y="535940"/>
                  </a:lnTo>
                  <a:cubicBezTo>
                    <a:pt x="5487960" y="604520"/>
                    <a:pt x="5432080" y="660400"/>
                    <a:pt x="5363501" y="660400"/>
                  </a:cubicBezTo>
                  <a:close/>
                </a:path>
              </a:pathLst>
            </a:custGeom>
            <a:solidFill>
              <a:srgbClr val="FFFFFF"/>
            </a:solidFill>
          </p:spPr>
        </p:sp>
      </p:grpSp>
      <p:sp>
        <p:nvSpPr>
          <p:cNvPr id="17" name="TextBox 17"/>
          <p:cNvSpPr txBox="1"/>
          <p:nvPr/>
        </p:nvSpPr>
        <p:spPr>
          <a:xfrm>
            <a:off x="2176661" y="890614"/>
            <a:ext cx="12975033" cy="1213071"/>
          </a:xfrm>
          <a:prstGeom prst="rect">
            <a:avLst/>
          </a:prstGeom>
        </p:spPr>
        <p:txBody>
          <a:bodyPr lIns="0" tIns="0" rIns="0" bIns="0" rtlCol="0" anchor="t">
            <a:spAutoFit/>
          </a:bodyPr>
          <a:lstStyle/>
          <a:p>
            <a:pPr>
              <a:lnSpc>
                <a:spcPts val="9922"/>
              </a:lnSpc>
              <a:spcBef>
                <a:spcPct val="0"/>
              </a:spcBef>
            </a:pPr>
            <a:r>
              <a:rPr lang="en-US" sz="7087">
                <a:solidFill>
                  <a:srgbClr val="191919"/>
                </a:solidFill>
                <a:latin typeface="Muli Regular"/>
              </a:rPr>
              <a:t>Impact of the Disaster</a:t>
            </a:r>
          </a:p>
        </p:txBody>
      </p:sp>
      <p:sp>
        <p:nvSpPr>
          <p:cNvPr id="18" name="TextBox 18"/>
          <p:cNvSpPr txBox="1"/>
          <p:nvPr/>
        </p:nvSpPr>
        <p:spPr>
          <a:xfrm>
            <a:off x="1237852" y="4417583"/>
            <a:ext cx="15253393" cy="3417474"/>
          </a:xfrm>
          <a:prstGeom prst="rect">
            <a:avLst/>
          </a:prstGeom>
        </p:spPr>
        <p:txBody>
          <a:bodyPr lIns="0" tIns="0" rIns="0" bIns="0" rtlCol="0" anchor="t">
            <a:spAutoFit/>
          </a:bodyPr>
          <a:lstStyle/>
          <a:p>
            <a:pPr algn="just">
              <a:lnSpc>
                <a:spcPts val="5434"/>
              </a:lnSpc>
            </a:pPr>
            <a:r>
              <a:rPr lang="en-US" sz="4180" dirty="0">
                <a:solidFill>
                  <a:srgbClr val="191919"/>
                </a:solidFill>
                <a:latin typeface="Muli Bold"/>
              </a:rPr>
              <a:t>The event caused damage to four hydropower projects </a:t>
            </a:r>
            <a:r>
              <a:rPr lang="en-US" sz="4180" dirty="0">
                <a:solidFill>
                  <a:srgbClr val="191919"/>
                </a:solidFill>
                <a:latin typeface="Muli Bold" panose="020B0604020202020204" charset="0"/>
              </a:rPr>
              <a:t>along the Rishi Ganga, Dhauliganga and Alaknanda river path. The Rishi Ganga Hydropower Project near Raini village, located 14 km downstream from the impact site , was the first to be hit by the flood after the rockslide. </a:t>
            </a:r>
          </a:p>
        </p:txBody>
      </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141920"/>
            <a:ext cx="954771" cy="9617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758773" y="3950717"/>
            <a:ext cx="16230600" cy="5287151"/>
            <a:chOff x="0" y="0"/>
            <a:chExt cx="5490351" cy="1788493"/>
          </a:xfrm>
        </p:grpSpPr>
        <p:sp>
          <p:nvSpPr>
            <p:cNvPr id="3" name="Freeform 3"/>
            <p:cNvSpPr/>
            <p:nvPr/>
          </p:nvSpPr>
          <p:spPr>
            <a:xfrm>
              <a:off x="0" y="0"/>
              <a:ext cx="5490351" cy="1788493"/>
            </a:xfrm>
            <a:custGeom>
              <a:avLst/>
              <a:gdLst/>
              <a:ahLst/>
              <a:cxnLst/>
              <a:rect l="l" t="t" r="r" b="b"/>
              <a:pathLst>
                <a:path w="5490351" h="1788493">
                  <a:moveTo>
                    <a:pt x="5365891" y="1788493"/>
                  </a:moveTo>
                  <a:lnTo>
                    <a:pt x="124460" y="1788493"/>
                  </a:lnTo>
                  <a:cubicBezTo>
                    <a:pt x="55880" y="1788493"/>
                    <a:pt x="0" y="1732613"/>
                    <a:pt x="0" y="1664033"/>
                  </a:cubicBezTo>
                  <a:lnTo>
                    <a:pt x="0" y="124460"/>
                  </a:lnTo>
                  <a:cubicBezTo>
                    <a:pt x="0" y="55880"/>
                    <a:pt x="55880" y="0"/>
                    <a:pt x="124460" y="0"/>
                  </a:cubicBezTo>
                  <a:lnTo>
                    <a:pt x="5365891" y="0"/>
                  </a:lnTo>
                  <a:cubicBezTo>
                    <a:pt x="5434471" y="0"/>
                    <a:pt x="5490351" y="55880"/>
                    <a:pt x="5490351" y="124460"/>
                  </a:cubicBezTo>
                  <a:lnTo>
                    <a:pt x="5490351" y="1664033"/>
                  </a:lnTo>
                  <a:cubicBezTo>
                    <a:pt x="5490351" y="1732613"/>
                    <a:pt x="5434471" y="1788493"/>
                    <a:pt x="5365891" y="1788493"/>
                  </a:cubicBezTo>
                  <a:close/>
                </a:path>
              </a:pathLst>
            </a:custGeom>
            <a:solidFill>
              <a:srgbClr val="FFFFFF"/>
            </a:solidFill>
          </p:spPr>
        </p:sp>
      </p:grpSp>
      <p:grpSp>
        <p:nvGrpSpPr>
          <p:cNvPr id="4" name="Group 4"/>
          <p:cNvGrpSpPr/>
          <p:nvPr/>
        </p:nvGrpSpPr>
        <p:grpSpPr>
          <a:xfrm>
            <a:off x="758773" y="2968870"/>
            <a:ext cx="16230600" cy="1031686"/>
            <a:chOff x="0" y="0"/>
            <a:chExt cx="10389482" cy="660400"/>
          </a:xfrm>
        </p:grpSpPr>
        <p:sp>
          <p:nvSpPr>
            <p:cNvPr id="5" name="Freeform 5"/>
            <p:cNvSpPr/>
            <p:nvPr/>
          </p:nvSpPr>
          <p:spPr>
            <a:xfrm>
              <a:off x="0" y="0"/>
              <a:ext cx="10389482" cy="660400"/>
            </a:xfrm>
            <a:custGeom>
              <a:avLst/>
              <a:gdLst/>
              <a:ahLst/>
              <a:cxnLst/>
              <a:rect l="l" t="t" r="r" b="b"/>
              <a:pathLst>
                <a:path w="10389482" h="660400">
                  <a:moveTo>
                    <a:pt x="10265022" y="660400"/>
                  </a:moveTo>
                  <a:lnTo>
                    <a:pt x="124460" y="660400"/>
                  </a:lnTo>
                  <a:cubicBezTo>
                    <a:pt x="55880" y="660400"/>
                    <a:pt x="0" y="604520"/>
                    <a:pt x="0" y="535940"/>
                  </a:cubicBezTo>
                  <a:lnTo>
                    <a:pt x="0" y="124460"/>
                  </a:lnTo>
                  <a:cubicBezTo>
                    <a:pt x="0" y="55880"/>
                    <a:pt x="55880" y="0"/>
                    <a:pt x="124460" y="0"/>
                  </a:cubicBezTo>
                  <a:lnTo>
                    <a:pt x="10265022" y="0"/>
                  </a:lnTo>
                  <a:cubicBezTo>
                    <a:pt x="10333603" y="0"/>
                    <a:pt x="10389482" y="55880"/>
                    <a:pt x="10389482" y="124460"/>
                  </a:cubicBezTo>
                  <a:lnTo>
                    <a:pt x="10389482" y="535940"/>
                  </a:lnTo>
                  <a:cubicBezTo>
                    <a:pt x="10389482" y="604520"/>
                    <a:pt x="10333603" y="660400"/>
                    <a:pt x="10265022" y="660400"/>
                  </a:cubicBezTo>
                  <a:close/>
                </a:path>
              </a:pathLst>
            </a:custGeom>
            <a:solidFill>
              <a:srgbClr val="4C38F2"/>
            </a:solidFill>
          </p:spPr>
        </p:sp>
      </p:grpSp>
      <p:sp>
        <p:nvSpPr>
          <p:cNvPr id="6" name="TextBox 6"/>
          <p:cNvSpPr txBox="1"/>
          <p:nvPr/>
        </p:nvSpPr>
        <p:spPr>
          <a:xfrm>
            <a:off x="1417639" y="3218836"/>
            <a:ext cx="12283798" cy="503179"/>
          </a:xfrm>
          <a:prstGeom prst="rect">
            <a:avLst/>
          </a:prstGeom>
        </p:spPr>
        <p:txBody>
          <a:bodyPr lIns="0" tIns="0" rIns="0" bIns="0" rtlCol="0" anchor="t">
            <a:spAutoFit/>
          </a:bodyPr>
          <a:lstStyle/>
          <a:p>
            <a:pPr marL="0" lvl="0" indent="0">
              <a:lnSpc>
                <a:spcPts val="4068"/>
              </a:lnSpc>
            </a:pPr>
            <a:r>
              <a:rPr lang="en-US" sz="3129" spc="31">
                <a:solidFill>
                  <a:srgbClr val="FFFFFF"/>
                </a:solidFill>
                <a:latin typeface="Muli Bold"/>
              </a:rPr>
              <a:t>UTTARAKHAND FLOOD</a:t>
            </a:r>
          </a:p>
        </p:txBody>
      </p:sp>
      <p:grpSp>
        <p:nvGrpSpPr>
          <p:cNvPr id="7" name="Group 7"/>
          <p:cNvGrpSpPr/>
          <p:nvPr/>
        </p:nvGrpSpPr>
        <p:grpSpPr>
          <a:xfrm>
            <a:off x="2479961" y="8438344"/>
            <a:ext cx="3387758" cy="799524"/>
            <a:chOff x="0" y="0"/>
            <a:chExt cx="4517010" cy="1066032"/>
          </a:xfrm>
        </p:grpSpPr>
        <p:sp>
          <p:nvSpPr>
            <p:cNvPr id="8" name="TextBox 8"/>
            <p:cNvSpPr txBox="1"/>
            <p:nvPr/>
          </p:nvSpPr>
          <p:spPr>
            <a:xfrm>
              <a:off x="0" y="-19050"/>
              <a:ext cx="4517010" cy="464397"/>
            </a:xfrm>
            <a:prstGeom prst="rect">
              <a:avLst/>
            </a:prstGeom>
          </p:spPr>
          <p:txBody>
            <a:bodyPr lIns="0" tIns="0" rIns="0" bIns="0" rtlCol="0" anchor="t">
              <a:spAutoFit/>
            </a:bodyPr>
            <a:lstStyle/>
            <a:p>
              <a:pPr marL="0" lvl="0" indent="0">
                <a:lnSpc>
                  <a:spcPts val="2860"/>
                </a:lnSpc>
              </a:pPr>
              <a:endParaRPr/>
            </a:p>
          </p:txBody>
        </p:sp>
        <p:sp>
          <p:nvSpPr>
            <p:cNvPr id="9" name="TextBox 9"/>
            <p:cNvSpPr txBox="1"/>
            <p:nvPr/>
          </p:nvSpPr>
          <p:spPr>
            <a:xfrm>
              <a:off x="0" y="496861"/>
              <a:ext cx="4517010" cy="569172"/>
            </a:xfrm>
            <a:prstGeom prst="rect">
              <a:avLst/>
            </a:prstGeom>
          </p:spPr>
          <p:txBody>
            <a:bodyPr lIns="0" tIns="0" rIns="0" bIns="0" rtlCol="0" anchor="t">
              <a:spAutoFit/>
            </a:bodyPr>
            <a:lstStyle/>
            <a:p>
              <a:pPr>
                <a:lnSpc>
                  <a:spcPts val="3640"/>
                </a:lnSpc>
                <a:spcBef>
                  <a:spcPct val="0"/>
                </a:spcBef>
              </a:pPr>
              <a:endParaRPr/>
            </a:p>
          </p:txBody>
        </p:sp>
      </p:grpSp>
      <p:grpSp>
        <p:nvGrpSpPr>
          <p:cNvPr id="10" name="Group 10"/>
          <p:cNvGrpSpPr/>
          <p:nvPr/>
        </p:nvGrpSpPr>
        <p:grpSpPr>
          <a:xfrm>
            <a:off x="15740193" y="7831591"/>
            <a:ext cx="1006516" cy="1006516"/>
            <a:chOff x="0" y="0"/>
            <a:chExt cx="1342021" cy="1342021"/>
          </a:xfrm>
        </p:grpSpPr>
        <p:grpSp>
          <p:nvGrpSpPr>
            <p:cNvPr id="11" name="Group 11"/>
            <p:cNvGrpSpPr/>
            <p:nvPr/>
          </p:nvGrpSpPr>
          <p:grpSpPr>
            <a:xfrm>
              <a:off x="0" y="0"/>
              <a:ext cx="1342021" cy="1342021"/>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id="13" name="Group 13"/>
            <p:cNvGrpSpPr/>
            <p:nvPr/>
          </p:nvGrpSpPr>
          <p:grpSpPr>
            <a:xfrm rot="-5400000">
              <a:off x="503939" y="535979"/>
              <a:ext cx="401658" cy="270062"/>
              <a:chOff x="0" y="0"/>
              <a:chExt cx="1930400" cy="1297940"/>
            </a:xfrm>
          </p:grpSpPr>
          <p:sp>
            <p:nvSpPr>
              <p:cNvPr id="14" name="Freeform 14"/>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5" name="Group 15"/>
          <p:cNvGrpSpPr/>
          <p:nvPr/>
        </p:nvGrpSpPr>
        <p:grpSpPr>
          <a:xfrm>
            <a:off x="758773" y="725539"/>
            <a:ext cx="13932394" cy="1676571"/>
            <a:chOff x="0" y="0"/>
            <a:chExt cx="5487960" cy="660400"/>
          </a:xfrm>
        </p:grpSpPr>
        <p:sp>
          <p:nvSpPr>
            <p:cNvPr id="16" name="Freeform 16"/>
            <p:cNvSpPr/>
            <p:nvPr/>
          </p:nvSpPr>
          <p:spPr>
            <a:xfrm>
              <a:off x="0" y="0"/>
              <a:ext cx="5487960" cy="660400"/>
            </a:xfrm>
            <a:custGeom>
              <a:avLst/>
              <a:gdLst/>
              <a:ahLst/>
              <a:cxnLst/>
              <a:rect l="l" t="t" r="r" b="b"/>
              <a:pathLst>
                <a:path w="5487960" h="660400">
                  <a:moveTo>
                    <a:pt x="5363500" y="660400"/>
                  </a:moveTo>
                  <a:lnTo>
                    <a:pt x="124460" y="660400"/>
                  </a:lnTo>
                  <a:cubicBezTo>
                    <a:pt x="55880" y="660400"/>
                    <a:pt x="0" y="604520"/>
                    <a:pt x="0" y="535940"/>
                  </a:cubicBezTo>
                  <a:lnTo>
                    <a:pt x="0" y="124460"/>
                  </a:lnTo>
                  <a:cubicBezTo>
                    <a:pt x="0" y="55880"/>
                    <a:pt x="55880" y="0"/>
                    <a:pt x="124460" y="0"/>
                  </a:cubicBezTo>
                  <a:lnTo>
                    <a:pt x="5363501" y="0"/>
                  </a:lnTo>
                  <a:cubicBezTo>
                    <a:pt x="5432080" y="0"/>
                    <a:pt x="5487960" y="55880"/>
                    <a:pt x="5487960" y="124460"/>
                  </a:cubicBezTo>
                  <a:lnTo>
                    <a:pt x="5487960" y="535940"/>
                  </a:lnTo>
                  <a:cubicBezTo>
                    <a:pt x="5487960" y="604520"/>
                    <a:pt x="5432080" y="660400"/>
                    <a:pt x="5363501" y="660400"/>
                  </a:cubicBezTo>
                  <a:close/>
                </a:path>
              </a:pathLst>
            </a:custGeom>
            <a:solidFill>
              <a:srgbClr val="FFFFFF"/>
            </a:solidFill>
          </p:spPr>
        </p:sp>
      </p:grpSp>
      <p:sp>
        <p:nvSpPr>
          <p:cNvPr id="17" name="TextBox 17"/>
          <p:cNvSpPr txBox="1"/>
          <p:nvPr/>
        </p:nvSpPr>
        <p:spPr>
          <a:xfrm>
            <a:off x="2176661" y="890614"/>
            <a:ext cx="12975033" cy="1213071"/>
          </a:xfrm>
          <a:prstGeom prst="rect">
            <a:avLst/>
          </a:prstGeom>
        </p:spPr>
        <p:txBody>
          <a:bodyPr lIns="0" tIns="0" rIns="0" bIns="0" rtlCol="0" anchor="t">
            <a:spAutoFit/>
          </a:bodyPr>
          <a:lstStyle/>
          <a:p>
            <a:pPr>
              <a:lnSpc>
                <a:spcPts val="9922"/>
              </a:lnSpc>
              <a:spcBef>
                <a:spcPct val="0"/>
              </a:spcBef>
            </a:pPr>
            <a:r>
              <a:rPr lang="en-US" sz="7087">
                <a:solidFill>
                  <a:srgbClr val="191919"/>
                </a:solidFill>
                <a:latin typeface="Muli Regular"/>
              </a:rPr>
              <a:t>Impact of the Disaster</a:t>
            </a:r>
          </a:p>
        </p:txBody>
      </p:sp>
      <p:sp>
        <p:nvSpPr>
          <p:cNvPr id="18" name="TextBox 18"/>
          <p:cNvSpPr txBox="1"/>
          <p:nvPr/>
        </p:nvSpPr>
        <p:spPr>
          <a:xfrm>
            <a:off x="1247377" y="4343440"/>
            <a:ext cx="15253393" cy="2724977"/>
          </a:xfrm>
          <a:prstGeom prst="rect">
            <a:avLst/>
          </a:prstGeom>
        </p:spPr>
        <p:txBody>
          <a:bodyPr lIns="0" tIns="0" rIns="0" bIns="0" rtlCol="0" anchor="t">
            <a:spAutoFit/>
          </a:bodyPr>
          <a:lstStyle/>
          <a:p>
            <a:pPr algn="just">
              <a:lnSpc>
                <a:spcPts val="5434"/>
              </a:lnSpc>
            </a:pPr>
            <a:r>
              <a:rPr lang="en-US" sz="4180" dirty="0">
                <a:solidFill>
                  <a:srgbClr val="191919"/>
                </a:solidFill>
                <a:latin typeface="Muli Bold"/>
              </a:rPr>
              <a:t>The Rishiganga power project </a:t>
            </a:r>
            <a:r>
              <a:rPr lang="en-US" sz="4180" dirty="0">
                <a:solidFill>
                  <a:srgbClr val="191919"/>
                </a:solidFill>
                <a:latin typeface="Muli Bold" panose="020B0604020202020204" charset="0"/>
              </a:rPr>
              <a:t>on the Rishiganga river, a , was damaged badly and 35 laborers working on the project are missing. The Chamoli district in Uttarakhand appeared to have been hit hardest by the surging Dhauliganga River.</a:t>
            </a:r>
          </a:p>
        </p:txBody>
      </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141920"/>
            <a:ext cx="954771" cy="96176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758773" y="3950717"/>
            <a:ext cx="16230600" cy="5287151"/>
            <a:chOff x="0" y="0"/>
            <a:chExt cx="5490351" cy="1788493"/>
          </a:xfrm>
        </p:grpSpPr>
        <p:sp>
          <p:nvSpPr>
            <p:cNvPr id="3" name="Freeform 3"/>
            <p:cNvSpPr/>
            <p:nvPr/>
          </p:nvSpPr>
          <p:spPr>
            <a:xfrm>
              <a:off x="0" y="0"/>
              <a:ext cx="5490351" cy="1788493"/>
            </a:xfrm>
            <a:custGeom>
              <a:avLst/>
              <a:gdLst/>
              <a:ahLst/>
              <a:cxnLst/>
              <a:rect l="l" t="t" r="r" b="b"/>
              <a:pathLst>
                <a:path w="5490351" h="1788493">
                  <a:moveTo>
                    <a:pt x="5365891" y="1788493"/>
                  </a:moveTo>
                  <a:lnTo>
                    <a:pt x="124460" y="1788493"/>
                  </a:lnTo>
                  <a:cubicBezTo>
                    <a:pt x="55880" y="1788493"/>
                    <a:pt x="0" y="1732613"/>
                    <a:pt x="0" y="1664033"/>
                  </a:cubicBezTo>
                  <a:lnTo>
                    <a:pt x="0" y="124460"/>
                  </a:lnTo>
                  <a:cubicBezTo>
                    <a:pt x="0" y="55880"/>
                    <a:pt x="55880" y="0"/>
                    <a:pt x="124460" y="0"/>
                  </a:cubicBezTo>
                  <a:lnTo>
                    <a:pt x="5365891" y="0"/>
                  </a:lnTo>
                  <a:cubicBezTo>
                    <a:pt x="5434471" y="0"/>
                    <a:pt x="5490351" y="55880"/>
                    <a:pt x="5490351" y="124460"/>
                  </a:cubicBezTo>
                  <a:lnTo>
                    <a:pt x="5490351" y="1664033"/>
                  </a:lnTo>
                  <a:cubicBezTo>
                    <a:pt x="5490351" y="1732613"/>
                    <a:pt x="5434471" y="1788493"/>
                    <a:pt x="5365891" y="1788493"/>
                  </a:cubicBezTo>
                  <a:close/>
                </a:path>
              </a:pathLst>
            </a:custGeom>
            <a:solidFill>
              <a:srgbClr val="FFFFFF"/>
            </a:solidFill>
          </p:spPr>
        </p:sp>
      </p:grpSp>
      <p:grpSp>
        <p:nvGrpSpPr>
          <p:cNvPr id="4" name="Group 4"/>
          <p:cNvGrpSpPr/>
          <p:nvPr/>
        </p:nvGrpSpPr>
        <p:grpSpPr>
          <a:xfrm>
            <a:off x="758773" y="2968870"/>
            <a:ext cx="16230600" cy="1031686"/>
            <a:chOff x="0" y="0"/>
            <a:chExt cx="10389482" cy="660400"/>
          </a:xfrm>
        </p:grpSpPr>
        <p:sp>
          <p:nvSpPr>
            <p:cNvPr id="5" name="Freeform 5"/>
            <p:cNvSpPr/>
            <p:nvPr/>
          </p:nvSpPr>
          <p:spPr>
            <a:xfrm>
              <a:off x="0" y="0"/>
              <a:ext cx="10389482" cy="660400"/>
            </a:xfrm>
            <a:custGeom>
              <a:avLst/>
              <a:gdLst/>
              <a:ahLst/>
              <a:cxnLst/>
              <a:rect l="l" t="t" r="r" b="b"/>
              <a:pathLst>
                <a:path w="10389482" h="660400">
                  <a:moveTo>
                    <a:pt x="10265022" y="660400"/>
                  </a:moveTo>
                  <a:lnTo>
                    <a:pt x="124460" y="660400"/>
                  </a:lnTo>
                  <a:cubicBezTo>
                    <a:pt x="55880" y="660400"/>
                    <a:pt x="0" y="604520"/>
                    <a:pt x="0" y="535940"/>
                  </a:cubicBezTo>
                  <a:lnTo>
                    <a:pt x="0" y="124460"/>
                  </a:lnTo>
                  <a:cubicBezTo>
                    <a:pt x="0" y="55880"/>
                    <a:pt x="55880" y="0"/>
                    <a:pt x="124460" y="0"/>
                  </a:cubicBezTo>
                  <a:lnTo>
                    <a:pt x="10265022" y="0"/>
                  </a:lnTo>
                  <a:cubicBezTo>
                    <a:pt x="10333603" y="0"/>
                    <a:pt x="10389482" y="55880"/>
                    <a:pt x="10389482" y="124460"/>
                  </a:cubicBezTo>
                  <a:lnTo>
                    <a:pt x="10389482" y="535940"/>
                  </a:lnTo>
                  <a:cubicBezTo>
                    <a:pt x="10389482" y="604520"/>
                    <a:pt x="10333603" y="660400"/>
                    <a:pt x="10265022" y="660400"/>
                  </a:cubicBezTo>
                  <a:close/>
                </a:path>
              </a:pathLst>
            </a:custGeom>
            <a:solidFill>
              <a:srgbClr val="4C38F2"/>
            </a:solidFill>
          </p:spPr>
        </p:sp>
      </p:grpSp>
      <p:sp>
        <p:nvSpPr>
          <p:cNvPr id="6" name="TextBox 6"/>
          <p:cNvSpPr txBox="1"/>
          <p:nvPr/>
        </p:nvSpPr>
        <p:spPr>
          <a:xfrm>
            <a:off x="1417639" y="3218836"/>
            <a:ext cx="12283798" cy="503179"/>
          </a:xfrm>
          <a:prstGeom prst="rect">
            <a:avLst/>
          </a:prstGeom>
        </p:spPr>
        <p:txBody>
          <a:bodyPr lIns="0" tIns="0" rIns="0" bIns="0" rtlCol="0" anchor="t">
            <a:spAutoFit/>
          </a:bodyPr>
          <a:lstStyle/>
          <a:p>
            <a:pPr marL="0" lvl="0" indent="0">
              <a:lnSpc>
                <a:spcPts val="4068"/>
              </a:lnSpc>
            </a:pPr>
            <a:r>
              <a:rPr lang="en-US" sz="3129" spc="31">
                <a:solidFill>
                  <a:srgbClr val="FFFFFF"/>
                </a:solidFill>
                <a:latin typeface="Muli Bold"/>
              </a:rPr>
              <a:t>UTTARAKHAND FLOOD</a:t>
            </a:r>
          </a:p>
        </p:txBody>
      </p:sp>
      <p:grpSp>
        <p:nvGrpSpPr>
          <p:cNvPr id="7" name="Group 7"/>
          <p:cNvGrpSpPr/>
          <p:nvPr/>
        </p:nvGrpSpPr>
        <p:grpSpPr>
          <a:xfrm>
            <a:off x="15740193" y="8095343"/>
            <a:ext cx="1006516" cy="1006516"/>
            <a:chOff x="0" y="0"/>
            <a:chExt cx="1342021" cy="1342021"/>
          </a:xfrm>
        </p:grpSpPr>
        <p:grpSp>
          <p:nvGrpSpPr>
            <p:cNvPr id="8" name="Group 8"/>
            <p:cNvGrpSpPr/>
            <p:nvPr/>
          </p:nvGrpSpPr>
          <p:grpSpPr>
            <a:xfrm>
              <a:off x="0" y="0"/>
              <a:ext cx="1342021" cy="1342021"/>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id="10" name="Group 10"/>
            <p:cNvGrpSpPr/>
            <p:nvPr/>
          </p:nvGrpSpPr>
          <p:grpSpPr>
            <a:xfrm rot="-5400000">
              <a:off x="503939" y="535979"/>
              <a:ext cx="401658" cy="270062"/>
              <a:chOff x="0" y="0"/>
              <a:chExt cx="1930400" cy="1297940"/>
            </a:xfrm>
          </p:grpSpPr>
          <p:sp>
            <p:nvSpPr>
              <p:cNvPr id="11" name="Freeform 1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2" name="Group 12"/>
          <p:cNvGrpSpPr/>
          <p:nvPr/>
        </p:nvGrpSpPr>
        <p:grpSpPr>
          <a:xfrm>
            <a:off x="758773" y="725539"/>
            <a:ext cx="13932394" cy="1676571"/>
            <a:chOff x="0" y="0"/>
            <a:chExt cx="5487960" cy="660400"/>
          </a:xfrm>
        </p:grpSpPr>
        <p:sp>
          <p:nvSpPr>
            <p:cNvPr id="13" name="Freeform 13"/>
            <p:cNvSpPr/>
            <p:nvPr/>
          </p:nvSpPr>
          <p:spPr>
            <a:xfrm>
              <a:off x="0" y="0"/>
              <a:ext cx="5487960" cy="660400"/>
            </a:xfrm>
            <a:custGeom>
              <a:avLst/>
              <a:gdLst/>
              <a:ahLst/>
              <a:cxnLst/>
              <a:rect l="l" t="t" r="r" b="b"/>
              <a:pathLst>
                <a:path w="5487960" h="660400">
                  <a:moveTo>
                    <a:pt x="5363500" y="660400"/>
                  </a:moveTo>
                  <a:lnTo>
                    <a:pt x="124460" y="660400"/>
                  </a:lnTo>
                  <a:cubicBezTo>
                    <a:pt x="55880" y="660400"/>
                    <a:pt x="0" y="604520"/>
                    <a:pt x="0" y="535940"/>
                  </a:cubicBezTo>
                  <a:lnTo>
                    <a:pt x="0" y="124460"/>
                  </a:lnTo>
                  <a:cubicBezTo>
                    <a:pt x="0" y="55880"/>
                    <a:pt x="55880" y="0"/>
                    <a:pt x="124460" y="0"/>
                  </a:cubicBezTo>
                  <a:lnTo>
                    <a:pt x="5363501" y="0"/>
                  </a:lnTo>
                  <a:cubicBezTo>
                    <a:pt x="5432080" y="0"/>
                    <a:pt x="5487960" y="55880"/>
                    <a:pt x="5487960" y="124460"/>
                  </a:cubicBezTo>
                  <a:lnTo>
                    <a:pt x="5487960" y="535940"/>
                  </a:lnTo>
                  <a:cubicBezTo>
                    <a:pt x="5487960" y="604520"/>
                    <a:pt x="5432080" y="660400"/>
                    <a:pt x="5363501" y="660400"/>
                  </a:cubicBezTo>
                  <a:close/>
                </a:path>
              </a:pathLst>
            </a:custGeom>
            <a:solidFill>
              <a:srgbClr val="FFFFFF"/>
            </a:solidFill>
          </p:spPr>
        </p:sp>
      </p:grpSp>
      <p:sp>
        <p:nvSpPr>
          <p:cNvPr id="14" name="TextBox 14"/>
          <p:cNvSpPr txBox="1"/>
          <p:nvPr/>
        </p:nvSpPr>
        <p:spPr>
          <a:xfrm>
            <a:off x="2176661" y="890614"/>
            <a:ext cx="12975033" cy="1213071"/>
          </a:xfrm>
          <a:prstGeom prst="rect">
            <a:avLst/>
          </a:prstGeom>
        </p:spPr>
        <p:txBody>
          <a:bodyPr lIns="0" tIns="0" rIns="0" bIns="0" rtlCol="0" anchor="t">
            <a:spAutoFit/>
          </a:bodyPr>
          <a:lstStyle/>
          <a:p>
            <a:pPr>
              <a:lnSpc>
                <a:spcPts val="9922"/>
              </a:lnSpc>
              <a:spcBef>
                <a:spcPct val="0"/>
              </a:spcBef>
            </a:pPr>
            <a:r>
              <a:rPr lang="en-US" sz="7087" dirty="0">
                <a:solidFill>
                  <a:srgbClr val="191919"/>
                </a:solidFill>
                <a:latin typeface="Muli Regular"/>
              </a:rPr>
              <a:t>Impact of the Disaster</a:t>
            </a:r>
          </a:p>
        </p:txBody>
      </p:sp>
      <p:sp>
        <p:nvSpPr>
          <p:cNvPr id="15" name="TextBox 15"/>
          <p:cNvSpPr txBox="1"/>
          <p:nvPr/>
        </p:nvSpPr>
        <p:spPr>
          <a:xfrm>
            <a:off x="1247377" y="4288133"/>
            <a:ext cx="15253393" cy="2032479"/>
          </a:xfrm>
          <a:prstGeom prst="rect">
            <a:avLst/>
          </a:prstGeom>
        </p:spPr>
        <p:txBody>
          <a:bodyPr lIns="0" tIns="0" rIns="0" bIns="0" rtlCol="0" anchor="t">
            <a:spAutoFit/>
          </a:bodyPr>
          <a:lstStyle/>
          <a:p>
            <a:pPr algn="just">
              <a:lnSpc>
                <a:spcPts val="5434"/>
              </a:lnSpc>
            </a:pPr>
            <a:r>
              <a:rPr lang="en-US" sz="4180" dirty="0">
                <a:solidFill>
                  <a:srgbClr val="191919"/>
                </a:solidFill>
                <a:latin typeface="Muli Bold"/>
              </a:rPr>
              <a:t>Senior polic</a:t>
            </a:r>
            <a:r>
              <a:rPr lang="en-US" sz="4180" dirty="0">
                <a:solidFill>
                  <a:srgbClr val="191919"/>
                </a:solidFill>
                <a:latin typeface="Muli Bold" panose="020B0604020202020204" charset="0"/>
              </a:rPr>
              <a:t>e officials told media that a bridge in the Tapovan area that connected 13 villages was washed away in the avalanche</a:t>
            </a:r>
          </a:p>
        </p:txBody>
      </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141920"/>
            <a:ext cx="954771" cy="961766"/>
          </a:xfrm>
          <a:prstGeom prst="rect">
            <a:avLst/>
          </a:prstGeom>
        </p:spPr>
      </p:pic>
      <p:sp>
        <p:nvSpPr>
          <p:cNvPr id="17" name="TextBox 17"/>
          <p:cNvSpPr txBox="1"/>
          <p:nvPr/>
        </p:nvSpPr>
        <p:spPr>
          <a:xfrm>
            <a:off x="1247377" y="6556193"/>
            <a:ext cx="15253393" cy="2032479"/>
          </a:xfrm>
          <a:prstGeom prst="rect">
            <a:avLst/>
          </a:prstGeom>
        </p:spPr>
        <p:txBody>
          <a:bodyPr lIns="0" tIns="0" rIns="0" bIns="0" rtlCol="0" anchor="t">
            <a:spAutoFit/>
          </a:bodyPr>
          <a:lstStyle/>
          <a:p>
            <a:pPr algn="just">
              <a:lnSpc>
                <a:spcPts val="5434"/>
              </a:lnSpc>
            </a:pPr>
            <a:r>
              <a:rPr lang="en-US" sz="4180" dirty="0">
                <a:solidFill>
                  <a:srgbClr val="191919"/>
                </a:solidFill>
                <a:latin typeface="Muli Bold"/>
              </a:rPr>
              <a:t>Among the places most severely hit by the floods are </a:t>
            </a:r>
            <a:r>
              <a:rPr lang="en-US" sz="4180" dirty="0">
                <a:solidFill>
                  <a:srgbClr val="191919"/>
                </a:solidFill>
                <a:latin typeface="Muli Bold" panose="020B0604020202020204" charset="0"/>
              </a:rPr>
              <a:t>Joshimath, Rini, Nanda Devi National Park, Tapovan Vishnugad Hydropower Plant and Sridhar.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TextBox 3"/>
            <p:cNvSpPr txBox="1"/>
            <p:nvPr/>
          </p:nvSpPr>
          <p:spPr>
            <a:xfrm>
              <a:off x="1228363" y="13064707"/>
              <a:ext cx="6946691" cy="651293"/>
            </a:xfrm>
            <a:prstGeom prst="rect">
              <a:avLst/>
            </a:prstGeom>
          </p:spPr>
          <p:txBody>
            <a:bodyPr lIns="0" tIns="0" rIns="0" bIns="0" rtlCol="0" anchor="t">
              <a:spAutoFit/>
            </a:bodyPr>
            <a:lstStyle/>
            <a:p>
              <a:pPr algn="ctr">
                <a:lnSpc>
                  <a:spcPts val="4107"/>
                </a:lnSpc>
              </a:pPr>
              <a:r>
                <a:rPr lang="en-US" sz="2934">
                  <a:solidFill>
                    <a:srgbClr val="000000"/>
                  </a:solidFill>
                  <a:latin typeface="Open Sans Light"/>
                </a:rPr>
                <a:t>Deaths</a:t>
              </a:r>
            </a:p>
          </p:txBody>
        </p:sp>
        <p:sp>
          <p:nvSpPr>
            <p:cNvPr id="4" name="TextBox 4"/>
            <p:cNvSpPr txBox="1"/>
            <p:nvPr/>
          </p:nvSpPr>
          <p:spPr>
            <a:xfrm>
              <a:off x="9332836" y="13064707"/>
              <a:ext cx="6946691" cy="651293"/>
            </a:xfrm>
            <a:prstGeom prst="rect">
              <a:avLst/>
            </a:prstGeom>
          </p:spPr>
          <p:txBody>
            <a:bodyPr lIns="0" tIns="0" rIns="0" bIns="0" rtlCol="0" anchor="t">
              <a:spAutoFit/>
            </a:bodyPr>
            <a:lstStyle/>
            <a:p>
              <a:pPr algn="ctr">
                <a:lnSpc>
                  <a:spcPts val="4107"/>
                </a:lnSpc>
              </a:pPr>
              <a:r>
                <a:rPr lang="en-US" sz="2934">
                  <a:solidFill>
                    <a:srgbClr val="000000"/>
                  </a:solidFill>
                  <a:latin typeface="Open Sans Light"/>
                </a:rPr>
                <a:t>Missing</a:t>
              </a:r>
            </a:p>
          </p:txBody>
        </p:sp>
        <p:sp>
          <p:nvSpPr>
            <p:cNvPr id="5" name="TextBox 5"/>
            <p:cNvSpPr txBox="1"/>
            <p:nvPr/>
          </p:nvSpPr>
          <p:spPr>
            <a:xfrm>
              <a:off x="17437309" y="13064707"/>
              <a:ext cx="6946691" cy="651293"/>
            </a:xfrm>
            <a:prstGeom prst="rect">
              <a:avLst/>
            </a:prstGeom>
          </p:spPr>
          <p:txBody>
            <a:bodyPr lIns="0" tIns="0" rIns="0" bIns="0" rtlCol="0" anchor="t">
              <a:spAutoFit/>
            </a:bodyPr>
            <a:lstStyle/>
            <a:p>
              <a:pPr algn="ctr">
                <a:lnSpc>
                  <a:spcPts val="4107"/>
                </a:lnSpc>
              </a:pPr>
              <a:r>
                <a:rPr lang="en-US" sz="2934">
                  <a:solidFill>
                    <a:srgbClr val="000000"/>
                  </a:solidFill>
                  <a:latin typeface="Open Sans Light"/>
                </a:rPr>
                <a:t>Injured</a:t>
              </a:r>
            </a:p>
          </p:txBody>
        </p:sp>
        <p:grpSp>
          <p:nvGrpSpPr>
            <p:cNvPr id="6" name="Group 6"/>
            <p:cNvGrpSpPr>
              <a:grpSpLocks noChangeAspect="1"/>
            </p:cNvGrpSpPr>
            <p:nvPr/>
          </p:nvGrpSpPr>
          <p:grpSpPr>
            <a:xfrm>
              <a:off x="1228363" y="297071"/>
              <a:ext cx="23155637" cy="12576364"/>
              <a:chOff x="0" y="0"/>
              <a:chExt cx="18940454" cy="10287000"/>
            </a:xfrm>
          </p:grpSpPr>
          <p:sp>
            <p:nvSpPr>
              <p:cNvPr id="7" name="Freeform 7"/>
              <p:cNvSpPr/>
              <p:nvPr/>
            </p:nvSpPr>
            <p:spPr>
              <a:xfrm>
                <a:off x="0" y="-6350"/>
                <a:ext cx="18940453" cy="12700"/>
              </a:xfrm>
              <a:custGeom>
                <a:avLst/>
                <a:gdLst/>
                <a:ahLst/>
                <a:cxnLst/>
                <a:rect l="l" t="t" r="r" b="b"/>
                <a:pathLst>
                  <a:path w="18940453" h="12700">
                    <a:moveTo>
                      <a:pt x="0" y="0"/>
                    </a:moveTo>
                    <a:lnTo>
                      <a:pt x="18940453" y="0"/>
                    </a:lnTo>
                    <a:lnTo>
                      <a:pt x="18940453" y="12700"/>
                    </a:lnTo>
                    <a:lnTo>
                      <a:pt x="0" y="12700"/>
                    </a:lnTo>
                    <a:close/>
                  </a:path>
                </a:pathLst>
              </a:custGeom>
              <a:solidFill>
                <a:srgbClr val="000000"/>
              </a:solidFill>
            </p:spPr>
          </p:sp>
          <p:sp>
            <p:nvSpPr>
              <p:cNvPr id="8" name="Freeform 8"/>
              <p:cNvSpPr/>
              <p:nvPr/>
            </p:nvSpPr>
            <p:spPr>
              <a:xfrm>
                <a:off x="0" y="2565400"/>
                <a:ext cx="18940453" cy="12700"/>
              </a:xfrm>
              <a:custGeom>
                <a:avLst/>
                <a:gdLst/>
                <a:ahLst/>
                <a:cxnLst/>
                <a:rect l="l" t="t" r="r" b="b"/>
                <a:pathLst>
                  <a:path w="18940453" h="12700">
                    <a:moveTo>
                      <a:pt x="0" y="0"/>
                    </a:moveTo>
                    <a:lnTo>
                      <a:pt x="18940453" y="0"/>
                    </a:lnTo>
                    <a:lnTo>
                      <a:pt x="18940453" y="12700"/>
                    </a:lnTo>
                    <a:lnTo>
                      <a:pt x="0" y="12700"/>
                    </a:lnTo>
                    <a:close/>
                  </a:path>
                </a:pathLst>
              </a:custGeom>
              <a:solidFill>
                <a:srgbClr val="000000"/>
              </a:solidFill>
            </p:spPr>
          </p:sp>
          <p:sp>
            <p:nvSpPr>
              <p:cNvPr id="9" name="Freeform 9"/>
              <p:cNvSpPr/>
              <p:nvPr/>
            </p:nvSpPr>
            <p:spPr>
              <a:xfrm>
                <a:off x="0" y="5137150"/>
                <a:ext cx="18940453" cy="12700"/>
              </a:xfrm>
              <a:custGeom>
                <a:avLst/>
                <a:gdLst/>
                <a:ahLst/>
                <a:cxnLst/>
                <a:rect l="l" t="t" r="r" b="b"/>
                <a:pathLst>
                  <a:path w="18940453" h="12700">
                    <a:moveTo>
                      <a:pt x="0" y="0"/>
                    </a:moveTo>
                    <a:lnTo>
                      <a:pt x="18940453" y="0"/>
                    </a:lnTo>
                    <a:lnTo>
                      <a:pt x="18940453" y="12700"/>
                    </a:lnTo>
                    <a:lnTo>
                      <a:pt x="0" y="12700"/>
                    </a:lnTo>
                    <a:close/>
                  </a:path>
                </a:pathLst>
              </a:custGeom>
              <a:solidFill>
                <a:srgbClr val="000000"/>
              </a:solidFill>
            </p:spPr>
          </p:sp>
          <p:sp>
            <p:nvSpPr>
              <p:cNvPr id="10" name="Freeform 10"/>
              <p:cNvSpPr/>
              <p:nvPr/>
            </p:nvSpPr>
            <p:spPr>
              <a:xfrm>
                <a:off x="0" y="7708900"/>
                <a:ext cx="18940453" cy="12700"/>
              </a:xfrm>
              <a:custGeom>
                <a:avLst/>
                <a:gdLst/>
                <a:ahLst/>
                <a:cxnLst/>
                <a:rect l="l" t="t" r="r" b="b"/>
                <a:pathLst>
                  <a:path w="18940453" h="12700">
                    <a:moveTo>
                      <a:pt x="0" y="0"/>
                    </a:moveTo>
                    <a:lnTo>
                      <a:pt x="18940453" y="0"/>
                    </a:lnTo>
                    <a:lnTo>
                      <a:pt x="18940453" y="12700"/>
                    </a:lnTo>
                    <a:lnTo>
                      <a:pt x="0" y="12700"/>
                    </a:lnTo>
                    <a:close/>
                  </a:path>
                </a:pathLst>
              </a:custGeom>
              <a:solidFill>
                <a:srgbClr val="000000"/>
              </a:solidFill>
            </p:spPr>
          </p:sp>
          <p:sp>
            <p:nvSpPr>
              <p:cNvPr id="11" name="Freeform 11"/>
              <p:cNvSpPr/>
              <p:nvPr/>
            </p:nvSpPr>
            <p:spPr>
              <a:xfrm>
                <a:off x="0" y="10280650"/>
                <a:ext cx="18940453" cy="12700"/>
              </a:xfrm>
              <a:custGeom>
                <a:avLst/>
                <a:gdLst/>
                <a:ahLst/>
                <a:cxnLst/>
                <a:rect l="l" t="t" r="r" b="b"/>
                <a:pathLst>
                  <a:path w="18940453" h="12700">
                    <a:moveTo>
                      <a:pt x="0" y="0"/>
                    </a:moveTo>
                    <a:lnTo>
                      <a:pt x="18940453" y="0"/>
                    </a:lnTo>
                    <a:lnTo>
                      <a:pt x="18940453" y="12700"/>
                    </a:lnTo>
                    <a:lnTo>
                      <a:pt x="0" y="12700"/>
                    </a:lnTo>
                    <a:close/>
                  </a:path>
                </a:pathLst>
              </a:custGeom>
              <a:solidFill>
                <a:srgbClr val="000000"/>
              </a:solidFill>
            </p:spPr>
          </p:sp>
        </p:grpSp>
        <p:sp>
          <p:nvSpPr>
            <p:cNvPr id="12" name="TextBox 12"/>
            <p:cNvSpPr txBox="1"/>
            <p:nvPr/>
          </p:nvSpPr>
          <p:spPr>
            <a:xfrm>
              <a:off x="0" y="-57150"/>
              <a:ext cx="979941" cy="651293"/>
            </a:xfrm>
            <a:prstGeom prst="rect">
              <a:avLst/>
            </a:prstGeom>
          </p:spPr>
          <p:txBody>
            <a:bodyPr lIns="0" tIns="0" rIns="0" bIns="0" rtlCol="0" anchor="t">
              <a:spAutoFit/>
            </a:bodyPr>
            <a:lstStyle/>
            <a:p>
              <a:pPr algn="r">
                <a:lnSpc>
                  <a:spcPts val="4107"/>
                </a:lnSpc>
              </a:pPr>
              <a:r>
                <a:rPr lang="en-US" sz="2934">
                  <a:solidFill>
                    <a:srgbClr val="000000"/>
                  </a:solidFill>
                  <a:latin typeface="Open Sans Light"/>
                </a:rPr>
                <a:t>400 </a:t>
              </a:r>
            </a:p>
          </p:txBody>
        </p:sp>
        <p:sp>
          <p:nvSpPr>
            <p:cNvPr id="13" name="TextBox 13"/>
            <p:cNvSpPr txBox="1"/>
            <p:nvPr/>
          </p:nvSpPr>
          <p:spPr>
            <a:xfrm>
              <a:off x="0" y="3086941"/>
              <a:ext cx="979941" cy="651293"/>
            </a:xfrm>
            <a:prstGeom prst="rect">
              <a:avLst/>
            </a:prstGeom>
          </p:spPr>
          <p:txBody>
            <a:bodyPr lIns="0" tIns="0" rIns="0" bIns="0" rtlCol="0" anchor="t">
              <a:spAutoFit/>
            </a:bodyPr>
            <a:lstStyle/>
            <a:p>
              <a:pPr algn="r">
                <a:lnSpc>
                  <a:spcPts val="4107"/>
                </a:lnSpc>
              </a:pPr>
              <a:r>
                <a:rPr lang="en-US" sz="2934">
                  <a:solidFill>
                    <a:srgbClr val="000000"/>
                  </a:solidFill>
                  <a:latin typeface="Open Sans Light"/>
                </a:rPr>
                <a:t>300 </a:t>
              </a:r>
            </a:p>
          </p:txBody>
        </p:sp>
        <p:sp>
          <p:nvSpPr>
            <p:cNvPr id="14" name="TextBox 14"/>
            <p:cNvSpPr txBox="1"/>
            <p:nvPr/>
          </p:nvSpPr>
          <p:spPr>
            <a:xfrm>
              <a:off x="0" y="6231032"/>
              <a:ext cx="979941" cy="651293"/>
            </a:xfrm>
            <a:prstGeom prst="rect">
              <a:avLst/>
            </a:prstGeom>
          </p:spPr>
          <p:txBody>
            <a:bodyPr lIns="0" tIns="0" rIns="0" bIns="0" rtlCol="0" anchor="t">
              <a:spAutoFit/>
            </a:bodyPr>
            <a:lstStyle/>
            <a:p>
              <a:pPr algn="r">
                <a:lnSpc>
                  <a:spcPts val="4107"/>
                </a:lnSpc>
              </a:pPr>
              <a:r>
                <a:rPr lang="en-US" sz="2934">
                  <a:solidFill>
                    <a:srgbClr val="000000"/>
                  </a:solidFill>
                  <a:latin typeface="Open Sans Light"/>
                </a:rPr>
                <a:t>200 </a:t>
              </a:r>
            </a:p>
          </p:txBody>
        </p:sp>
        <p:sp>
          <p:nvSpPr>
            <p:cNvPr id="15" name="TextBox 15"/>
            <p:cNvSpPr txBox="1"/>
            <p:nvPr/>
          </p:nvSpPr>
          <p:spPr>
            <a:xfrm>
              <a:off x="0" y="9375123"/>
              <a:ext cx="979941" cy="651293"/>
            </a:xfrm>
            <a:prstGeom prst="rect">
              <a:avLst/>
            </a:prstGeom>
          </p:spPr>
          <p:txBody>
            <a:bodyPr lIns="0" tIns="0" rIns="0" bIns="0" rtlCol="0" anchor="t">
              <a:spAutoFit/>
            </a:bodyPr>
            <a:lstStyle/>
            <a:p>
              <a:pPr algn="r">
                <a:lnSpc>
                  <a:spcPts val="4107"/>
                </a:lnSpc>
              </a:pPr>
              <a:r>
                <a:rPr lang="en-US" sz="2934">
                  <a:solidFill>
                    <a:srgbClr val="000000"/>
                  </a:solidFill>
                  <a:latin typeface="Open Sans Light"/>
                </a:rPr>
                <a:t>100 </a:t>
              </a:r>
            </a:p>
          </p:txBody>
        </p:sp>
        <p:sp>
          <p:nvSpPr>
            <p:cNvPr id="16" name="TextBox 16"/>
            <p:cNvSpPr txBox="1"/>
            <p:nvPr/>
          </p:nvSpPr>
          <p:spPr>
            <a:xfrm>
              <a:off x="567198" y="12519214"/>
              <a:ext cx="412743" cy="651293"/>
            </a:xfrm>
            <a:prstGeom prst="rect">
              <a:avLst/>
            </a:prstGeom>
          </p:spPr>
          <p:txBody>
            <a:bodyPr lIns="0" tIns="0" rIns="0" bIns="0" rtlCol="0" anchor="t">
              <a:spAutoFit/>
            </a:bodyPr>
            <a:lstStyle/>
            <a:p>
              <a:pPr algn="r">
                <a:lnSpc>
                  <a:spcPts val="4107"/>
                </a:lnSpc>
              </a:pPr>
              <a:r>
                <a:rPr lang="en-US" sz="2934">
                  <a:solidFill>
                    <a:srgbClr val="000000"/>
                  </a:solidFill>
                  <a:latin typeface="Open Sans Light"/>
                </a:rPr>
                <a:t>0 </a:t>
              </a:r>
            </a:p>
          </p:txBody>
        </p:sp>
        <p:grpSp>
          <p:nvGrpSpPr>
            <p:cNvPr id="17" name="Group 17"/>
            <p:cNvGrpSpPr>
              <a:grpSpLocks noChangeAspect="1"/>
            </p:cNvGrpSpPr>
            <p:nvPr/>
          </p:nvGrpSpPr>
          <p:grpSpPr>
            <a:xfrm>
              <a:off x="1228363" y="297071"/>
              <a:ext cx="23155637" cy="12576364"/>
              <a:chOff x="0" y="0"/>
              <a:chExt cx="18940454" cy="10287000"/>
            </a:xfrm>
          </p:grpSpPr>
          <p:sp>
            <p:nvSpPr>
              <p:cNvPr id="18" name="Freeform 18"/>
              <p:cNvSpPr/>
              <p:nvPr/>
            </p:nvSpPr>
            <p:spPr>
              <a:xfrm>
                <a:off x="0" y="8428990"/>
                <a:ext cx="5682136" cy="1858010"/>
              </a:xfrm>
              <a:custGeom>
                <a:avLst/>
                <a:gdLst/>
                <a:ahLst/>
                <a:cxnLst/>
                <a:rect l="l" t="t" r="r" b="b"/>
                <a:pathLst>
                  <a:path w="5682136" h="1858010">
                    <a:moveTo>
                      <a:pt x="0" y="1858010"/>
                    </a:moveTo>
                    <a:lnTo>
                      <a:pt x="0" y="454571"/>
                    </a:lnTo>
                    <a:lnTo>
                      <a:pt x="0" y="454571"/>
                    </a:lnTo>
                    <a:cubicBezTo>
                      <a:pt x="0" y="203519"/>
                      <a:pt x="203518" y="0"/>
                      <a:pt x="454571" y="0"/>
                    </a:cubicBezTo>
                    <a:lnTo>
                      <a:pt x="5227565" y="0"/>
                    </a:lnTo>
                    <a:cubicBezTo>
                      <a:pt x="5478618" y="0"/>
                      <a:pt x="5682136" y="203519"/>
                      <a:pt x="5682136" y="454571"/>
                    </a:cubicBezTo>
                    <a:lnTo>
                      <a:pt x="5682136" y="1858010"/>
                    </a:lnTo>
                    <a:close/>
                  </a:path>
                </a:pathLst>
              </a:custGeom>
              <a:solidFill>
                <a:srgbClr val="6CE5E8"/>
              </a:solidFill>
            </p:spPr>
          </p:sp>
          <p:sp>
            <p:nvSpPr>
              <p:cNvPr id="19" name="Freeform 19"/>
              <p:cNvSpPr/>
              <p:nvPr/>
            </p:nvSpPr>
            <p:spPr>
              <a:xfrm>
                <a:off x="6629159" y="4982845"/>
                <a:ext cx="5682136" cy="5304155"/>
              </a:xfrm>
              <a:custGeom>
                <a:avLst/>
                <a:gdLst/>
                <a:ahLst/>
                <a:cxnLst/>
                <a:rect l="l" t="t" r="r" b="b"/>
                <a:pathLst>
                  <a:path w="5682136" h="5304155">
                    <a:moveTo>
                      <a:pt x="0" y="5304155"/>
                    </a:moveTo>
                    <a:lnTo>
                      <a:pt x="0" y="454571"/>
                    </a:lnTo>
                    <a:cubicBezTo>
                      <a:pt x="0" y="203518"/>
                      <a:pt x="203519" y="0"/>
                      <a:pt x="454571" y="0"/>
                    </a:cubicBezTo>
                    <a:lnTo>
                      <a:pt x="5227565" y="0"/>
                    </a:lnTo>
                    <a:cubicBezTo>
                      <a:pt x="5478617" y="0"/>
                      <a:pt x="5682136" y="203518"/>
                      <a:pt x="5682136" y="454571"/>
                    </a:cubicBezTo>
                    <a:lnTo>
                      <a:pt x="5682136" y="5304155"/>
                    </a:lnTo>
                    <a:close/>
                  </a:path>
                </a:pathLst>
              </a:custGeom>
              <a:solidFill>
                <a:srgbClr val="6CE5E8"/>
              </a:solidFill>
            </p:spPr>
          </p:sp>
          <p:sp>
            <p:nvSpPr>
              <p:cNvPr id="20" name="Freeform 20"/>
              <p:cNvSpPr/>
              <p:nvPr/>
            </p:nvSpPr>
            <p:spPr>
              <a:xfrm>
                <a:off x="13258318" y="-6350"/>
                <a:ext cx="5682135" cy="10293350"/>
              </a:xfrm>
              <a:custGeom>
                <a:avLst/>
                <a:gdLst/>
                <a:ahLst/>
                <a:cxnLst/>
                <a:rect l="l" t="t" r="r" b="b"/>
                <a:pathLst>
                  <a:path w="5682135" h="10293350">
                    <a:moveTo>
                      <a:pt x="0" y="10293350"/>
                    </a:moveTo>
                    <a:lnTo>
                      <a:pt x="0" y="454571"/>
                    </a:lnTo>
                    <a:cubicBezTo>
                      <a:pt x="0" y="203518"/>
                      <a:pt x="203518" y="0"/>
                      <a:pt x="454571" y="0"/>
                    </a:cubicBezTo>
                    <a:lnTo>
                      <a:pt x="5227564" y="0"/>
                    </a:lnTo>
                    <a:cubicBezTo>
                      <a:pt x="5478617" y="0"/>
                      <a:pt x="5682135" y="203518"/>
                      <a:pt x="5682135" y="454571"/>
                    </a:cubicBezTo>
                    <a:lnTo>
                      <a:pt x="5682135" y="10293350"/>
                    </a:lnTo>
                    <a:close/>
                  </a:path>
                </a:pathLst>
              </a:custGeom>
              <a:solidFill>
                <a:srgbClr val="6CE5E8"/>
              </a:solidFill>
            </p:spPr>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647441" y="2290981"/>
            <a:ext cx="5611859" cy="6967319"/>
          </a:xfrm>
          <a:prstGeom prst="rect">
            <a:avLst/>
          </a:prstGeom>
        </p:spPr>
      </p:pic>
      <p:grpSp>
        <p:nvGrpSpPr>
          <p:cNvPr id="3" name="Group 3"/>
          <p:cNvGrpSpPr/>
          <p:nvPr/>
        </p:nvGrpSpPr>
        <p:grpSpPr>
          <a:xfrm>
            <a:off x="12666380" y="512857"/>
            <a:ext cx="4592920" cy="1031686"/>
            <a:chOff x="0" y="0"/>
            <a:chExt cx="2940006" cy="660400"/>
          </a:xfrm>
        </p:grpSpPr>
        <p:sp>
          <p:nvSpPr>
            <p:cNvPr id="4" name="Freeform 4"/>
            <p:cNvSpPr/>
            <p:nvPr/>
          </p:nvSpPr>
          <p:spPr>
            <a:xfrm>
              <a:off x="0" y="0"/>
              <a:ext cx="2940006" cy="660400"/>
            </a:xfrm>
            <a:custGeom>
              <a:avLst/>
              <a:gdLst/>
              <a:ahLst/>
              <a:cxnLst/>
              <a:rect l="l" t="t" r="r" b="b"/>
              <a:pathLst>
                <a:path w="2940006" h="660400">
                  <a:moveTo>
                    <a:pt x="2815546" y="660400"/>
                  </a:moveTo>
                  <a:lnTo>
                    <a:pt x="124460" y="660400"/>
                  </a:lnTo>
                  <a:cubicBezTo>
                    <a:pt x="55880" y="660400"/>
                    <a:pt x="0" y="604520"/>
                    <a:pt x="0" y="535940"/>
                  </a:cubicBezTo>
                  <a:lnTo>
                    <a:pt x="0" y="124460"/>
                  </a:lnTo>
                  <a:cubicBezTo>
                    <a:pt x="0" y="55880"/>
                    <a:pt x="55880" y="0"/>
                    <a:pt x="124460" y="0"/>
                  </a:cubicBezTo>
                  <a:lnTo>
                    <a:pt x="2815546" y="0"/>
                  </a:lnTo>
                  <a:cubicBezTo>
                    <a:pt x="2884126" y="0"/>
                    <a:pt x="2940006" y="55880"/>
                    <a:pt x="2940006" y="124460"/>
                  </a:cubicBezTo>
                  <a:lnTo>
                    <a:pt x="2940006" y="535940"/>
                  </a:lnTo>
                  <a:cubicBezTo>
                    <a:pt x="2940006" y="604520"/>
                    <a:pt x="2884126" y="660400"/>
                    <a:pt x="2815546" y="660400"/>
                  </a:cubicBezTo>
                  <a:close/>
                </a:path>
              </a:pathLst>
            </a:custGeom>
            <a:solidFill>
              <a:srgbClr val="4C38F2"/>
            </a:solidFill>
          </p:spPr>
        </p:sp>
      </p:grpSp>
      <p:sp>
        <p:nvSpPr>
          <p:cNvPr id="5" name="TextBox 5"/>
          <p:cNvSpPr txBox="1"/>
          <p:nvPr/>
        </p:nvSpPr>
        <p:spPr>
          <a:xfrm>
            <a:off x="1028700" y="3522133"/>
            <a:ext cx="9371484" cy="2180084"/>
          </a:xfrm>
          <a:prstGeom prst="rect">
            <a:avLst/>
          </a:prstGeom>
        </p:spPr>
        <p:txBody>
          <a:bodyPr lIns="0" tIns="0" rIns="0" bIns="0" rtlCol="0" anchor="t">
            <a:spAutoFit/>
          </a:bodyPr>
          <a:lstStyle/>
          <a:p>
            <a:pPr>
              <a:lnSpc>
                <a:spcPts val="8520"/>
              </a:lnSpc>
            </a:pPr>
            <a:r>
              <a:rPr lang="en-US" sz="7100" spc="-142" dirty="0">
                <a:solidFill>
                  <a:srgbClr val="191919"/>
                </a:solidFill>
                <a:latin typeface="Muli Bold Bold"/>
              </a:rPr>
              <a:t>Emergency Rescue and Relief Operations</a:t>
            </a:r>
            <a:endParaRPr lang="en-US" sz="199" spc="-3" dirty="0">
              <a:solidFill>
                <a:srgbClr val="191919"/>
              </a:solidFill>
              <a:latin typeface="Arimo Bold"/>
            </a:endParaRPr>
          </a:p>
        </p:txBody>
      </p:sp>
      <p:sp>
        <p:nvSpPr>
          <p:cNvPr id="6" name="TextBox 6"/>
          <p:cNvSpPr txBox="1"/>
          <p:nvPr/>
        </p:nvSpPr>
        <p:spPr>
          <a:xfrm>
            <a:off x="12944409" y="762823"/>
            <a:ext cx="4811772" cy="503179"/>
          </a:xfrm>
          <a:prstGeom prst="rect">
            <a:avLst/>
          </a:prstGeom>
        </p:spPr>
        <p:txBody>
          <a:bodyPr lIns="0" tIns="0" rIns="0" bIns="0" rtlCol="0" anchor="t">
            <a:spAutoFit/>
          </a:bodyPr>
          <a:lstStyle/>
          <a:p>
            <a:pPr marL="0" lvl="0" indent="0">
              <a:lnSpc>
                <a:spcPts val="4068"/>
              </a:lnSpc>
            </a:pPr>
            <a:r>
              <a:rPr lang="en-US" sz="3129" spc="31">
                <a:solidFill>
                  <a:srgbClr val="FFFFFF"/>
                </a:solidFill>
                <a:latin typeface="Muli Bold"/>
              </a:rPr>
              <a:t>CHAMOLI DISASTER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7264254" y="1028700"/>
            <a:ext cx="10004571" cy="8229600"/>
            <a:chOff x="0" y="0"/>
            <a:chExt cx="3384262" cy="2783840"/>
          </a:xfrm>
        </p:grpSpPr>
        <p:sp>
          <p:nvSpPr>
            <p:cNvPr id="3" name="Freeform 3"/>
            <p:cNvSpPr/>
            <p:nvPr/>
          </p:nvSpPr>
          <p:spPr>
            <a:xfrm>
              <a:off x="0" y="0"/>
              <a:ext cx="3384262" cy="2783840"/>
            </a:xfrm>
            <a:custGeom>
              <a:avLst/>
              <a:gdLst/>
              <a:ahLst/>
              <a:cxnLst/>
              <a:rect l="l" t="t" r="r" b="b"/>
              <a:pathLst>
                <a:path w="3384262" h="2783840">
                  <a:moveTo>
                    <a:pt x="3259802" y="2783840"/>
                  </a:moveTo>
                  <a:lnTo>
                    <a:pt x="124460" y="2783840"/>
                  </a:lnTo>
                  <a:cubicBezTo>
                    <a:pt x="55880" y="2783840"/>
                    <a:pt x="0" y="2727960"/>
                    <a:pt x="0" y="2659380"/>
                  </a:cubicBezTo>
                  <a:lnTo>
                    <a:pt x="0" y="124460"/>
                  </a:lnTo>
                  <a:cubicBezTo>
                    <a:pt x="0" y="55880"/>
                    <a:pt x="55880" y="0"/>
                    <a:pt x="124460" y="0"/>
                  </a:cubicBezTo>
                  <a:lnTo>
                    <a:pt x="3259802" y="0"/>
                  </a:lnTo>
                  <a:cubicBezTo>
                    <a:pt x="3328382" y="0"/>
                    <a:pt x="3384262" y="55880"/>
                    <a:pt x="3384262" y="124460"/>
                  </a:cubicBezTo>
                  <a:lnTo>
                    <a:pt x="3384262" y="2659380"/>
                  </a:lnTo>
                  <a:cubicBezTo>
                    <a:pt x="3384262" y="2727960"/>
                    <a:pt x="3328382" y="2783840"/>
                    <a:pt x="3259802" y="2783840"/>
                  </a:cubicBezTo>
                  <a:close/>
                </a:path>
              </a:pathLst>
            </a:custGeom>
            <a:solidFill>
              <a:srgbClr val="FFFFFF"/>
            </a:solidFill>
          </p:spPr>
        </p:sp>
      </p:grpSp>
      <p:pic>
        <p:nvPicPr>
          <p:cNvPr id="4" name="Picture 4"/>
          <p:cNvPicPr>
            <a:picLocks noChangeAspect="1"/>
          </p:cNvPicPr>
          <p:nvPr/>
        </p:nvPicPr>
        <p:blipFill>
          <a:blip r:embed="rId2"/>
          <a:srcRect/>
          <a:stretch>
            <a:fillRect/>
          </a:stretch>
        </p:blipFill>
        <p:spPr>
          <a:xfrm>
            <a:off x="820178" y="2476718"/>
            <a:ext cx="5750608" cy="5750608"/>
          </a:xfrm>
          <a:prstGeom prst="rect">
            <a:avLst/>
          </a:prstGeom>
        </p:spPr>
      </p:pic>
      <p:sp>
        <p:nvSpPr>
          <p:cNvPr id="5" name="TextBox 5"/>
          <p:cNvSpPr txBox="1"/>
          <p:nvPr/>
        </p:nvSpPr>
        <p:spPr>
          <a:xfrm>
            <a:off x="8170854" y="1608455"/>
            <a:ext cx="8191371" cy="7133748"/>
          </a:xfrm>
          <a:prstGeom prst="rect">
            <a:avLst/>
          </a:prstGeom>
        </p:spPr>
        <p:txBody>
          <a:bodyPr lIns="0" tIns="0" rIns="0" bIns="0" rtlCol="0" anchor="t">
            <a:spAutoFit/>
          </a:bodyPr>
          <a:lstStyle/>
          <a:p>
            <a:pPr>
              <a:lnSpc>
                <a:spcPts val="5590"/>
              </a:lnSpc>
            </a:pPr>
            <a:r>
              <a:rPr lang="en-US" sz="4300" dirty="0">
                <a:solidFill>
                  <a:srgbClr val="191919"/>
                </a:solidFill>
                <a:latin typeface="Muli Bold"/>
              </a:rPr>
              <a:t>Many villages were evacuated as authorities emptied two dams farther down the river to stop the floodwaters from reaching towns of Haridwar and Rishikesh. Two C-130J Super Hercules with 3 teams of National Disaster Response Force (NDRF) have been deployed in the rescue mission.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433497" y="887631"/>
            <a:ext cx="10004571" cy="8229600"/>
            <a:chOff x="0" y="0"/>
            <a:chExt cx="3384262" cy="2783840"/>
          </a:xfrm>
        </p:grpSpPr>
        <p:sp>
          <p:nvSpPr>
            <p:cNvPr id="3" name="Freeform 3"/>
            <p:cNvSpPr/>
            <p:nvPr/>
          </p:nvSpPr>
          <p:spPr>
            <a:xfrm>
              <a:off x="0" y="0"/>
              <a:ext cx="3384262" cy="2783840"/>
            </a:xfrm>
            <a:custGeom>
              <a:avLst/>
              <a:gdLst/>
              <a:ahLst/>
              <a:cxnLst/>
              <a:rect l="l" t="t" r="r" b="b"/>
              <a:pathLst>
                <a:path w="3384262" h="2783840">
                  <a:moveTo>
                    <a:pt x="3259802" y="2783840"/>
                  </a:moveTo>
                  <a:lnTo>
                    <a:pt x="124460" y="2783840"/>
                  </a:lnTo>
                  <a:cubicBezTo>
                    <a:pt x="55880" y="2783840"/>
                    <a:pt x="0" y="2727960"/>
                    <a:pt x="0" y="2659380"/>
                  </a:cubicBezTo>
                  <a:lnTo>
                    <a:pt x="0" y="124460"/>
                  </a:lnTo>
                  <a:cubicBezTo>
                    <a:pt x="0" y="55880"/>
                    <a:pt x="55880" y="0"/>
                    <a:pt x="124460" y="0"/>
                  </a:cubicBezTo>
                  <a:lnTo>
                    <a:pt x="3259802" y="0"/>
                  </a:lnTo>
                  <a:cubicBezTo>
                    <a:pt x="3328382" y="0"/>
                    <a:pt x="3384262" y="55880"/>
                    <a:pt x="3384262" y="124460"/>
                  </a:cubicBezTo>
                  <a:lnTo>
                    <a:pt x="3384262" y="2659380"/>
                  </a:lnTo>
                  <a:cubicBezTo>
                    <a:pt x="3384262" y="2727960"/>
                    <a:pt x="3328382" y="2783840"/>
                    <a:pt x="3259802" y="278384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56398" y="2233758"/>
            <a:ext cx="7001242" cy="5537346"/>
          </a:xfrm>
          <a:prstGeom prst="rect">
            <a:avLst/>
          </a:prstGeom>
        </p:spPr>
      </p:pic>
      <p:sp>
        <p:nvSpPr>
          <p:cNvPr id="5" name="TextBox 5"/>
          <p:cNvSpPr txBox="1"/>
          <p:nvPr/>
        </p:nvSpPr>
        <p:spPr>
          <a:xfrm>
            <a:off x="1349622" y="1819811"/>
            <a:ext cx="8434646" cy="6327140"/>
          </a:xfrm>
          <a:prstGeom prst="rect">
            <a:avLst/>
          </a:prstGeom>
        </p:spPr>
        <p:txBody>
          <a:bodyPr lIns="0" tIns="0" rIns="0" bIns="0" rtlCol="0" anchor="t">
            <a:spAutoFit/>
          </a:bodyPr>
          <a:lstStyle/>
          <a:p>
            <a:pPr>
              <a:lnSpc>
                <a:spcPts val="5590"/>
              </a:lnSpc>
            </a:pPr>
            <a:r>
              <a:rPr lang="en-US" sz="4300">
                <a:solidFill>
                  <a:srgbClr val="191919"/>
                </a:solidFill>
                <a:latin typeface="Muli Bold"/>
              </a:rPr>
              <a:t>Uttarakhand chief minister Trivendra Singh Rawat has announced Rs 4 lakh as compensation for the deceased. Prime Minister Narendra Modi had also announced an extra of Rs 2 lakh for the family of those killed in the disaster and Rs 50,000 to the injured.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11462376" y="2418844"/>
            <a:ext cx="5796924" cy="5970615"/>
            <a:chOff x="0" y="0"/>
            <a:chExt cx="1532331" cy="1578243"/>
          </a:xfrm>
        </p:grpSpPr>
        <p:sp>
          <p:nvSpPr>
            <p:cNvPr id="3" name="Freeform 3"/>
            <p:cNvSpPr/>
            <p:nvPr/>
          </p:nvSpPr>
          <p:spPr>
            <a:xfrm>
              <a:off x="0" y="0"/>
              <a:ext cx="1532331" cy="1578244"/>
            </a:xfrm>
            <a:custGeom>
              <a:avLst/>
              <a:gdLst/>
              <a:ahLst/>
              <a:cxnLst/>
              <a:rect l="l" t="t" r="r" b="b"/>
              <a:pathLst>
                <a:path w="1532331" h="1578244">
                  <a:moveTo>
                    <a:pt x="1407871" y="1578243"/>
                  </a:moveTo>
                  <a:lnTo>
                    <a:pt x="124460" y="1578243"/>
                  </a:lnTo>
                  <a:cubicBezTo>
                    <a:pt x="55880" y="1578243"/>
                    <a:pt x="0" y="1522363"/>
                    <a:pt x="0" y="1453783"/>
                  </a:cubicBezTo>
                  <a:lnTo>
                    <a:pt x="0" y="124460"/>
                  </a:lnTo>
                  <a:cubicBezTo>
                    <a:pt x="0" y="55880"/>
                    <a:pt x="55880" y="0"/>
                    <a:pt x="124460" y="0"/>
                  </a:cubicBezTo>
                  <a:lnTo>
                    <a:pt x="1407871" y="0"/>
                  </a:lnTo>
                  <a:cubicBezTo>
                    <a:pt x="1476451" y="0"/>
                    <a:pt x="1532331" y="55880"/>
                    <a:pt x="1532331" y="124460"/>
                  </a:cubicBezTo>
                  <a:lnTo>
                    <a:pt x="1532331" y="1453784"/>
                  </a:lnTo>
                  <a:cubicBezTo>
                    <a:pt x="1532331" y="1522364"/>
                    <a:pt x="1476451" y="1578244"/>
                    <a:pt x="1407871" y="1578244"/>
                  </a:cubicBezTo>
                  <a:close/>
                </a:path>
              </a:pathLst>
            </a:custGeom>
            <a:solidFill>
              <a:srgbClr val="FFFFFF"/>
            </a:solidFill>
          </p:spPr>
        </p:sp>
      </p:grpSp>
      <p:sp>
        <p:nvSpPr>
          <p:cNvPr id="4" name="TextBox 4"/>
          <p:cNvSpPr txBox="1"/>
          <p:nvPr/>
        </p:nvSpPr>
        <p:spPr>
          <a:xfrm>
            <a:off x="1028700" y="4176855"/>
            <a:ext cx="10433676" cy="1933291"/>
          </a:xfrm>
          <a:prstGeom prst="rect">
            <a:avLst/>
          </a:prstGeom>
        </p:spPr>
        <p:txBody>
          <a:bodyPr lIns="0" tIns="0" rIns="0" bIns="0" rtlCol="0" anchor="t">
            <a:spAutoFit/>
          </a:bodyPr>
          <a:lstStyle/>
          <a:p>
            <a:pPr marL="0" lvl="0" indent="0">
              <a:lnSpc>
                <a:spcPts val="15246"/>
              </a:lnSpc>
            </a:pPr>
            <a:r>
              <a:rPr lang="en-US" sz="12705" spc="-254">
                <a:solidFill>
                  <a:srgbClr val="191919"/>
                </a:solidFill>
                <a:latin typeface="Muli Bold Bold"/>
              </a:rPr>
              <a:t>Conclusion</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943546" y="2902011"/>
            <a:ext cx="4834584" cy="4482978"/>
          </a:xfrm>
          <a:prstGeom prst="rect">
            <a:avLst/>
          </a:prstGeom>
        </p:spPr>
      </p:pic>
      <p:grpSp>
        <p:nvGrpSpPr>
          <p:cNvPr id="6" name="Group 6"/>
          <p:cNvGrpSpPr/>
          <p:nvPr/>
        </p:nvGrpSpPr>
        <p:grpSpPr>
          <a:xfrm>
            <a:off x="12666380" y="512857"/>
            <a:ext cx="4592920" cy="1031686"/>
            <a:chOff x="0" y="0"/>
            <a:chExt cx="2940006" cy="660400"/>
          </a:xfrm>
        </p:grpSpPr>
        <p:sp>
          <p:nvSpPr>
            <p:cNvPr id="7" name="Freeform 7"/>
            <p:cNvSpPr/>
            <p:nvPr/>
          </p:nvSpPr>
          <p:spPr>
            <a:xfrm>
              <a:off x="0" y="0"/>
              <a:ext cx="2940006" cy="660400"/>
            </a:xfrm>
            <a:custGeom>
              <a:avLst/>
              <a:gdLst/>
              <a:ahLst/>
              <a:cxnLst/>
              <a:rect l="l" t="t" r="r" b="b"/>
              <a:pathLst>
                <a:path w="2940006" h="660400">
                  <a:moveTo>
                    <a:pt x="2815546" y="660400"/>
                  </a:moveTo>
                  <a:lnTo>
                    <a:pt x="124460" y="660400"/>
                  </a:lnTo>
                  <a:cubicBezTo>
                    <a:pt x="55880" y="660400"/>
                    <a:pt x="0" y="604520"/>
                    <a:pt x="0" y="535940"/>
                  </a:cubicBezTo>
                  <a:lnTo>
                    <a:pt x="0" y="124460"/>
                  </a:lnTo>
                  <a:cubicBezTo>
                    <a:pt x="0" y="55880"/>
                    <a:pt x="55880" y="0"/>
                    <a:pt x="124460" y="0"/>
                  </a:cubicBezTo>
                  <a:lnTo>
                    <a:pt x="2815546" y="0"/>
                  </a:lnTo>
                  <a:cubicBezTo>
                    <a:pt x="2884126" y="0"/>
                    <a:pt x="2940006" y="55880"/>
                    <a:pt x="2940006" y="124460"/>
                  </a:cubicBezTo>
                  <a:lnTo>
                    <a:pt x="2940006" y="535940"/>
                  </a:lnTo>
                  <a:cubicBezTo>
                    <a:pt x="2940006" y="604520"/>
                    <a:pt x="2884126" y="660400"/>
                    <a:pt x="2815546" y="660400"/>
                  </a:cubicBezTo>
                  <a:close/>
                </a:path>
              </a:pathLst>
            </a:custGeom>
            <a:solidFill>
              <a:srgbClr val="4C38F2"/>
            </a:solidFill>
          </p:spPr>
        </p:sp>
      </p:grpSp>
      <p:sp>
        <p:nvSpPr>
          <p:cNvPr id="8" name="TextBox 8"/>
          <p:cNvSpPr txBox="1"/>
          <p:nvPr/>
        </p:nvSpPr>
        <p:spPr>
          <a:xfrm>
            <a:off x="12925359" y="762823"/>
            <a:ext cx="4811772" cy="503179"/>
          </a:xfrm>
          <a:prstGeom prst="rect">
            <a:avLst/>
          </a:prstGeom>
        </p:spPr>
        <p:txBody>
          <a:bodyPr lIns="0" tIns="0" rIns="0" bIns="0" rtlCol="0" anchor="t">
            <a:spAutoFit/>
          </a:bodyPr>
          <a:lstStyle/>
          <a:p>
            <a:pPr marL="0" lvl="0" indent="0">
              <a:lnSpc>
                <a:spcPts val="4068"/>
              </a:lnSpc>
            </a:pPr>
            <a:r>
              <a:rPr lang="en-US" sz="3129" spc="31">
                <a:solidFill>
                  <a:srgbClr val="FFFFFF"/>
                </a:solidFill>
                <a:latin typeface="Muli Bold"/>
              </a:rPr>
              <a:t>CHAMOLI DISASTER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825968" y="4596618"/>
            <a:ext cx="7194082" cy="2008889"/>
            <a:chOff x="0" y="0"/>
            <a:chExt cx="2364975" cy="660400"/>
          </a:xfrm>
        </p:grpSpPr>
        <p:sp>
          <p:nvSpPr>
            <p:cNvPr id="3" name="Freeform 3"/>
            <p:cNvSpPr/>
            <p:nvPr/>
          </p:nvSpPr>
          <p:spPr>
            <a:xfrm>
              <a:off x="0" y="0"/>
              <a:ext cx="2364975" cy="660400"/>
            </a:xfrm>
            <a:custGeom>
              <a:avLst/>
              <a:gdLst/>
              <a:ahLst/>
              <a:cxnLst/>
              <a:rect l="l" t="t" r="r" b="b"/>
              <a:pathLst>
                <a:path w="2364975" h="660400">
                  <a:moveTo>
                    <a:pt x="2240515" y="660400"/>
                  </a:moveTo>
                  <a:lnTo>
                    <a:pt x="124460" y="660400"/>
                  </a:lnTo>
                  <a:cubicBezTo>
                    <a:pt x="55880" y="660400"/>
                    <a:pt x="0" y="604520"/>
                    <a:pt x="0" y="535940"/>
                  </a:cubicBezTo>
                  <a:lnTo>
                    <a:pt x="0" y="124460"/>
                  </a:lnTo>
                  <a:cubicBezTo>
                    <a:pt x="0" y="55880"/>
                    <a:pt x="55880" y="0"/>
                    <a:pt x="124460" y="0"/>
                  </a:cubicBezTo>
                  <a:lnTo>
                    <a:pt x="2240515" y="0"/>
                  </a:lnTo>
                  <a:cubicBezTo>
                    <a:pt x="2309095" y="0"/>
                    <a:pt x="2364975" y="55880"/>
                    <a:pt x="2364975" y="124460"/>
                  </a:cubicBezTo>
                  <a:lnTo>
                    <a:pt x="2364975" y="535940"/>
                  </a:lnTo>
                  <a:cubicBezTo>
                    <a:pt x="2364975" y="604520"/>
                    <a:pt x="2309095" y="660400"/>
                    <a:pt x="2240515" y="660400"/>
                  </a:cubicBezTo>
                  <a:close/>
                </a:path>
              </a:pathLst>
            </a:custGeom>
            <a:solidFill>
              <a:srgbClr val="FFFFFF"/>
            </a:solidFill>
          </p:spPr>
        </p:sp>
      </p:grpSp>
      <p:grpSp>
        <p:nvGrpSpPr>
          <p:cNvPr id="4" name="Group 4"/>
          <p:cNvGrpSpPr/>
          <p:nvPr/>
        </p:nvGrpSpPr>
        <p:grpSpPr>
          <a:xfrm rot="-5400000">
            <a:off x="6878359" y="5462946"/>
            <a:ext cx="289165" cy="194425"/>
            <a:chOff x="0" y="0"/>
            <a:chExt cx="1930400" cy="1297940"/>
          </a:xfrm>
        </p:grpSpPr>
        <p:sp>
          <p:nvSpPr>
            <p:cNvPr id="5" name="Freeform 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sp>
        <p:nvSpPr>
          <p:cNvPr id="6" name="TextBox 6"/>
          <p:cNvSpPr txBox="1"/>
          <p:nvPr/>
        </p:nvSpPr>
        <p:spPr>
          <a:xfrm>
            <a:off x="1028700" y="1028700"/>
            <a:ext cx="10330074" cy="1312608"/>
          </a:xfrm>
          <a:prstGeom prst="rect">
            <a:avLst/>
          </a:prstGeom>
        </p:spPr>
        <p:txBody>
          <a:bodyPr lIns="0" tIns="0" rIns="0" bIns="0" rtlCol="0" anchor="t">
            <a:spAutoFit/>
          </a:bodyPr>
          <a:lstStyle/>
          <a:p>
            <a:pPr marL="0" lvl="0" indent="0">
              <a:lnSpc>
                <a:spcPts val="10335"/>
              </a:lnSpc>
            </a:pPr>
            <a:r>
              <a:rPr lang="en-US" sz="8612" u="none" spc="-172">
                <a:solidFill>
                  <a:srgbClr val="191919"/>
                </a:solidFill>
                <a:latin typeface="Muli Bold Bold"/>
              </a:rPr>
              <a:t>Table of Contents</a:t>
            </a:r>
          </a:p>
        </p:txBody>
      </p:sp>
      <p:sp>
        <p:nvSpPr>
          <p:cNvPr id="7" name="TextBox 7"/>
          <p:cNvSpPr txBox="1"/>
          <p:nvPr/>
        </p:nvSpPr>
        <p:spPr>
          <a:xfrm>
            <a:off x="2672726" y="5033675"/>
            <a:ext cx="4350216" cy="984868"/>
          </a:xfrm>
          <a:prstGeom prst="rect">
            <a:avLst/>
          </a:prstGeom>
        </p:spPr>
        <p:txBody>
          <a:bodyPr lIns="0" tIns="0" rIns="0" bIns="0" rtlCol="0" anchor="t">
            <a:spAutoFit/>
          </a:bodyPr>
          <a:lstStyle/>
          <a:p>
            <a:pPr>
              <a:lnSpc>
                <a:spcPts val="8071"/>
              </a:lnSpc>
              <a:spcBef>
                <a:spcPct val="0"/>
              </a:spcBef>
            </a:pPr>
            <a:r>
              <a:rPr lang="en-US" sz="5765">
                <a:solidFill>
                  <a:srgbClr val="191919"/>
                </a:solidFill>
                <a:latin typeface="Muli Regular"/>
              </a:rPr>
              <a:t>Introduction</a:t>
            </a:r>
          </a:p>
        </p:txBody>
      </p:sp>
      <p:grpSp>
        <p:nvGrpSpPr>
          <p:cNvPr id="8" name="Group 8"/>
          <p:cNvGrpSpPr/>
          <p:nvPr/>
        </p:nvGrpSpPr>
        <p:grpSpPr>
          <a:xfrm rot="-5400000">
            <a:off x="6942355" y="8205961"/>
            <a:ext cx="226661" cy="152400"/>
            <a:chOff x="0" y="0"/>
            <a:chExt cx="1930400" cy="1297940"/>
          </a:xfrm>
        </p:grpSpPr>
        <p:sp>
          <p:nvSpPr>
            <p:cNvPr id="9" name="Freeform 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nvGrpSpPr>
          <p:cNvPr id="10" name="Group 10"/>
          <p:cNvGrpSpPr/>
          <p:nvPr/>
        </p:nvGrpSpPr>
        <p:grpSpPr>
          <a:xfrm rot="-5400000">
            <a:off x="14402449" y="5809503"/>
            <a:ext cx="226661" cy="152400"/>
            <a:chOff x="0" y="0"/>
            <a:chExt cx="1930400" cy="1297940"/>
          </a:xfrm>
        </p:grpSpPr>
        <p:sp>
          <p:nvSpPr>
            <p:cNvPr id="11" name="Freeform 1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nvGrpSpPr>
          <p:cNvPr id="12" name="Group 12"/>
          <p:cNvGrpSpPr/>
          <p:nvPr/>
        </p:nvGrpSpPr>
        <p:grpSpPr>
          <a:xfrm rot="-5400000">
            <a:off x="14402449" y="8205961"/>
            <a:ext cx="226661" cy="152400"/>
            <a:chOff x="0" y="0"/>
            <a:chExt cx="1930400" cy="1297940"/>
          </a:xfrm>
        </p:grpSpPr>
        <p:sp>
          <p:nvSpPr>
            <p:cNvPr id="13" name="Freeform 13"/>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nvGrpSpPr>
          <p:cNvPr id="14" name="Group 14"/>
          <p:cNvGrpSpPr/>
          <p:nvPr/>
        </p:nvGrpSpPr>
        <p:grpSpPr>
          <a:xfrm>
            <a:off x="8488794" y="4596618"/>
            <a:ext cx="7194082" cy="2008889"/>
            <a:chOff x="0" y="0"/>
            <a:chExt cx="2364975" cy="660400"/>
          </a:xfrm>
        </p:grpSpPr>
        <p:sp>
          <p:nvSpPr>
            <p:cNvPr id="15" name="Freeform 15"/>
            <p:cNvSpPr/>
            <p:nvPr/>
          </p:nvSpPr>
          <p:spPr>
            <a:xfrm>
              <a:off x="0" y="0"/>
              <a:ext cx="2364975" cy="660400"/>
            </a:xfrm>
            <a:custGeom>
              <a:avLst/>
              <a:gdLst/>
              <a:ahLst/>
              <a:cxnLst/>
              <a:rect l="l" t="t" r="r" b="b"/>
              <a:pathLst>
                <a:path w="2364975" h="660400">
                  <a:moveTo>
                    <a:pt x="2240515" y="660400"/>
                  </a:moveTo>
                  <a:lnTo>
                    <a:pt x="124460" y="660400"/>
                  </a:lnTo>
                  <a:cubicBezTo>
                    <a:pt x="55880" y="660400"/>
                    <a:pt x="0" y="604520"/>
                    <a:pt x="0" y="535940"/>
                  </a:cubicBezTo>
                  <a:lnTo>
                    <a:pt x="0" y="124460"/>
                  </a:lnTo>
                  <a:cubicBezTo>
                    <a:pt x="0" y="55880"/>
                    <a:pt x="55880" y="0"/>
                    <a:pt x="124460" y="0"/>
                  </a:cubicBezTo>
                  <a:lnTo>
                    <a:pt x="2240515" y="0"/>
                  </a:lnTo>
                  <a:cubicBezTo>
                    <a:pt x="2309095" y="0"/>
                    <a:pt x="2364975" y="55880"/>
                    <a:pt x="2364975" y="124460"/>
                  </a:cubicBezTo>
                  <a:lnTo>
                    <a:pt x="2364975" y="535940"/>
                  </a:lnTo>
                  <a:cubicBezTo>
                    <a:pt x="2364975" y="604520"/>
                    <a:pt x="2309095" y="660400"/>
                    <a:pt x="2240515" y="660400"/>
                  </a:cubicBezTo>
                  <a:close/>
                </a:path>
              </a:pathLst>
            </a:custGeom>
            <a:solidFill>
              <a:srgbClr val="FFFFFF"/>
            </a:solidFill>
          </p:spPr>
        </p:sp>
      </p:grpSp>
      <p:sp>
        <p:nvSpPr>
          <p:cNvPr id="16" name="TextBox 16"/>
          <p:cNvSpPr txBox="1"/>
          <p:nvPr/>
        </p:nvSpPr>
        <p:spPr>
          <a:xfrm>
            <a:off x="10154810" y="5146259"/>
            <a:ext cx="5325333" cy="814358"/>
          </a:xfrm>
          <a:prstGeom prst="rect">
            <a:avLst/>
          </a:prstGeom>
        </p:spPr>
        <p:txBody>
          <a:bodyPr lIns="0" tIns="0" rIns="0" bIns="0" rtlCol="0" anchor="t">
            <a:spAutoFit/>
          </a:bodyPr>
          <a:lstStyle/>
          <a:p>
            <a:pPr>
              <a:lnSpc>
                <a:spcPts val="6642"/>
              </a:lnSpc>
              <a:spcBef>
                <a:spcPct val="0"/>
              </a:spcBef>
            </a:pPr>
            <a:r>
              <a:rPr lang="en-US" sz="4744">
                <a:solidFill>
                  <a:srgbClr val="191919"/>
                </a:solidFill>
                <a:latin typeface="Muli Regular"/>
              </a:rPr>
              <a:t>Uttarakhand flood</a:t>
            </a:r>
          </a:p>
        </p:txBody>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793592" y="5124398"/>
            <a:ext cx="1075055" cy="1150351"/>
          </a:xfrm>
          <a:prstGeom prst="rect">
            <a:avLst/>
          </a:prstGeom>
        </p:spPr>
      </p:pic>
      <p:grpSp>
        <p:nvGrpSpPr>
          <p:cNvPr id="18" name="Group 18"/>
          <p:cNvGrpSpPr/>
          <p:nvPr/>
        </p:nvGrpSpPr>
        <p:grpSpPr>
          <a:xfrm>
            <a:off x="825968" y="7306023"/>
            <a:ext cx="7194082" cy="2008889"/>
            <a:chOff x="0" y="0"/>
            <a:chExt cx="2364975" cy="660400"/>
          </a:xfrm>
        </p:grpSpPr>
        <p:sp>
          <p:nvSpPr>
            <p:cNvPr id="19" name="Freeform 19"/>
            <p:cNvSpPr/>
            <p:nvPr/>
          </p:nvSpPr>
          <p:spPr>
            <a:xfrm>
              <a:off x="0" y="0"/>
              <a:ext cx="2364975" cy="660400"/>
            </a:xfrm>
            <a:custGeom>
              <a:avLst/>
              <a:gdLst/>
              <a:ahLst/>
              <a:cxnLst/>
              <a:rect l="l" t="t" r="r" b="b"/>
              <a:pathLst>
                <a:path w="2364975" h="660400">
                  <a:moveTo>
                    <a:pt x="2240515" y="660400"/>
                  </a:moveTo>
                  <a:lnTo>
                    <a:pt x="124460" y="660400"/>
                  </a:lnTo>
                  <a:cubicBezTo>
                    <a:pt x="55880" y="660400"/>
                    <a:pt x="0" y="604520"/>
                    <a:pt x="0" y="535940"/>
                  </a:cubicBezTo>
                  <a:lnTo>
                    <a:pt x="0" y="124460"/>
                  </a:lnTo>
                  <a:cubicBezTo>
                    <a:pt x="0" y="55880"/>
                    <a:pt x="55880" y="0"/>
                    <a:pt x="124460" y="0"/>
                  </a:cubicBezTo>
                  <a:lnTo>
                    <a:pt x="2240515" y="0"/>
                  </a:lnTo>
                  <a:cubicBezTo>
                    <a:pt x="2309095" y="0"/>
                    <a:pt x="2364975" y="55880"/>
                    <a:pt x="2364975" y="124460"/>
                  </a:cubicBezTo>
                  <a:lnTo>
                    <a:pt x="2364975" y="535940"/>
                  </a:lnTo>
                  <a:cubicBezTo>
                    <a:pt x="2364975" y="604520"/>
                    <a:pt x="2309095" y="660400"/>
                    <a:pt x="2240515" y="660400"/>
                  </a:cubicBezTo>
                  <a:close/>
                </a:path>
              </a:pathLst>
            </a:custGeom>
            <a:solidFill>
              <a:srgbClr val="FFFFFF"/>
            </a:solidFill>
          </p:spPr>
        </p:sp>
      </p:grpSp>
      <p:sp>
        <p:nvSpPr>
          <p:cNvPr id="20" name="TextBox 20"/>
          <p:cNvSpPr txBox="1"/>
          <p:nvPr/>
        </p:nvSpPr>
        <p:spPr>
          <a:xfrm>
            <a:off x="2672726" y="7468881"/>
            <a:ext cx="4947115" cy="1531310"/>
          </a:xfrm>
          <a:prstGeom prst="rect">
            <a:avLst/>
          </a:prstGeom>
        </p:spPr>
        <p:txBody>
          <a:bodyPr lIns="0" tIns="0" rIns="0" bIns="0" rtlCol="0" anchor="t">
            <a:spAutoFit/>
          </a:bodyPr>
          <a:lstStyle/>
          <a:p>
            <a:pPr>
              <a:lnSpc>
                <a:spcPts val="6119"/>
              </a:lnSpc>
              <a:spcBef>
                <a:spcPct val="0"/>
              </a:spcBef>
            </a:pPr>
            <a:r>
              <a:rPr lang="en-US" sz="4371" dirty="0">
                <a:solidFill>
                  <a:srgbClr val="191919"/>
                </a:solidFill>
                <a:latin typeface="Muli Regular"/>
              </a:rPr>
              <a:t>Causes Behind the Disaster</a:t>
            </a:r>
          </a:p>
        </p:txBody>
      </p:sp>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6701" y="7772974"/>
            <a:ext cx="783270" cy="979087"/>
          </a:xfrm>
          <a:prstGeom prst="rect">
            <a:avLst/>
          </a:prstGeom>
        </p:spPr>
      </p:pic>
      <p:pic>
        <p:nvPicPr>
          <p:cNvPr id="22" name="Picture 2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6701" y="5176213"/>
            <a:ext cx="849700" cy="849700"/>
          </a:xfrm>
          <a:prstGeom prst="rect">
            <a:avLst/>
          </a:prstGeom>
        </p:spPr>
      </p:pic>
      <p:grpSp>
        <p:nvGrpSpPr>
          <p:cNvPr id="23" name="Group 23"/>
          <p:cNvGrpSpPr/>
          <p:nvPr/>
        </p:nvGrpSpPr>
        <p:grpSpPr>
          <a:xfrm>
            <a:off x="8488794" y="7391048"/>
            <a:ext cx="7194082" cy="2008889"/>
            <a:chOff x="0" y="0"/>
            <a:chExt cx="2364975" cy="660400"/>
          </a:xfrm>
        </p:grpSpPr>
        <p:sp>
          <p:nvSpPr>
            <p:cNvPr id="24" name="Freeform 24"/>
            <p:cNvSpPr/>
            <p:nvPr/>
          </p:nvSpPr>
          <p:spPr>
            <a:xfrm>
              <a:off x="0" y="0"/>
              <a:ext cx="2364975" cy="660400"/>
            </a:xfrm>
            <a:custGeom>
              <a:avLst/>
              <a:gdLst/>
              <a:ahLst/>
              <a:cxnLst/>
              <a:rect l="l" t="t" r="r" b="b"/>
              <a:pathLst>
                <a:path w="2364975" h="660400">
                  <a:moveTo>
                    <a:pt x="2240515" y="660400"/>
                  </a:moveTo>
                  <a:lnTo>
                    <a:pt x="124460" y="660400"/>
                  </a:lnTo>
                  <a:cubicBezTo>
                    <a:pt x="55880" y="660400"/>
                    <a:pt x="0" y="604520"/>
                    <a:pt x="0" y="535940"/>
                  </a:cubicBezTo>
                  <a:lnTo>
                    <a:pt x="0" y="124460"/>
                  </a:lnTo>
                  <a:cubicBezTo>
                    <a:pt x="0" y="55880"/>
                    <a:pt x="55880" y="0"/>
                    <a:pt x="124460" y="0"/>
                  </a:cubicBezTo>
                  <a:lnTo>
                    <a:pt x="2240515" y="0"/>
                  </a:lnTo>
                  <a:cubicBezTo>
                    <a:pt x="2309095" y="0"/>
                    <a:pt x="2364975" y="55880"/>
                    <a:pt x="2364975" y="124460"/>
                  </a:cubicBezTo>
                  <a:lnTo>
                    <a:pt x="2364975" y="535940"/>
                  </a:lnTo>
                  <a:cubicBezTo>
                    <a:pt x="2364975" y="604520"/>
                    <a:pt x="2309095" y="660400"/>
                    <a:pt x="2240515" y="660400"/>
                  </a:cubicBezTo>
                  <a:close/>
                </a:path>
              </a:pathLst>
            </a:custGeom>
            <a:solidFill>
              <a:srgbClr val="FFFFFF"/>
            </a:solidFill>
          </p:spPr>
        </p:sp>
      </p:grpSp>
      <p:sp>
        <p:nvSpPr>
          <p:cNvPr id="25" name="TextBox 25"/>
          <p:cNvSpPr txBox="1"/>
          <p:nvPr/>
        </p:nvSpPr>
        <p:spPr>
          <a:xfrm>
            <a:off x="10154810" y="7582212"/>
            <a:ext cx="4947115" cy="1531310"/>
          </a:xfrm>
          <a:prstGeom prst="rect">
            <a:avLst/>
          </a:prstGeom>
        </p:spPr>
        <p:txBody>
          <a:bodyPr lIns="0" tIns="0" rIns="0" bIns="0" rtlCol="0" anchor="t">
            <a:spAutoFit/>
          </a:bodyPr>
          <a:lstStyle/>
          <a:p>
            <a:pPr>
              <a:lnSpc>
                <a:spcPts val="6119"/>
              </a:lnSpc>
              <a:spcBef>
                <a:spcPct val="0"/>
              </a:spcBef>
            </a:pPr>
            <a:r>
              <a:rPr lang="en-US" sz="4371">
                <a:solidFill>
                  <a:srgbClr val="191919"/>
                </a:solidFill>
                <a:latin typeface="Muli Regular"/>
              </a:rPr>
              <a:t>Impact of the Disaster</a:t>
            </a:r>
          </a:p>
        </p:txBody>
      </p:sp>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942450" y="8038425"/>
            <a:ext cx="954771" cy="9617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433497" y="2703830"/>
            <a:ext cx="10004571" cy="6422412"/>
            <a:chOff x="0" y="0"/>
            <a:chExt cx="3384262" cy="2172520"/>
          </a:xfrm>
        </p:grpSpPr>
        <p:sp>
          <p:nvSpPr>
            <p:cNvPr id="3" name="Freeform 3"/>
            <p:cNvSpPr/>
            <p:nvPr/>
          </p:nvSpPr>
          <p:spPr>
            <a:xfrm>
              <a:off x="0" y="0"/>
              <a:ext cx="3384262" cy="2172520"/>
            </a:xfrm>
            <a:custGeom>
              <a:avLst/>
              <a:gdLst/>
              <a:ahLst/>
              <a:cxnLst/>
              <a:rect l="l" t="t" r="r" b="b"/>
              <a:pathLst>
                <a:path w="3384262" h="2172520">
                  <a:moveTo>
                    <a:pt x="3259802" y="2172520"/>
                  </a:moveTo>
                  <a:lnTo>
                    <a:pt x="124460" y="2172520"/>
                  </a:lnTo>
                  <a:cubicBezTo>
                    <a:pt x="55880" y="2172520"/>
                    <a:pt x="0" y="2116640"/>
                    <a:pt x="0" y="2048060"/>
                  </a:cubicBezTo>
                  <a:lnTo>
                    <a:pt x="0" y="124460"/>
                  </a:lnTo>
                  <a:cubicBezTo>
                    <a:pt x="0" y="55880"/>
                    <a:pt x="55880" y="0"/>
                    <a:pt x="124460" y="0"/>
                  </a:cubicBezTo>
                  <a:lnTo>
                    <a:pt x="3259802" y="0"/>
                  </a:lnTo>
                  <a:cubicBezTo>
                    <a:pt x="3328382" y="0"/>
                    <a:pt x="3384262" y="55880"/>
                    <a:pt x="3384262" y="124460"/>
                  </a:cubicBezTo>
                  <a:lnTo>
                    <a:pt x="3384262" y="2048060"/>
                  </a:lnTo>
                  <a:cubicBezTo>
                    <a:pt x="3384262" y="2116640"/>
                    <a:pt x="3328382" y="2172520"/>
                    <a:pt x="3259802" y="217252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0575"/>
          <a:stretch>
            <a:fillRect/>
          </a:stretch>
        </p:blipFill>
        <p:spPr>
          <a:xfrm>
            <a:off x="10707773" y="3845753"/>
            <a:ext cx="7351265" cy="4138567"/>
          </a:xfrm>
          <a:prstGeom prst="rect">
            <a:avLst/>
          </a:prstGeom>
        </p:spPr>
      </p:pic>
      <p:sp>
        <p:nvSpPr>
          <p:cNvPr id="5" name="TextBox 5"/>
          <p:cNvSpPr txBox="1"/>
          <p:nvPr/>
        </p:nvSpPr>
        <p:spPr>
          <a:xfrm>
            <a:off x="1218459" y="3437266"/>
            <a:ext cx="8434646" cy="4979312"/>
          </a:xfrm>
          <a:prstGeom prst="rect">
            <a:avLst/>
          </a:prstGeom>
        </p:spPr>
        <p:txBody>
          <a:bodyPr lIns="0" tIns="0" rIns="0" bIns="0" rtlCol="0" anchor="t">
            <a:spAutoFit/>
          </a:bodyPr>
          <a:lstStyle/>
          <a:p>
            <a:pPr>
              <a:lnSpc>
                <a:spcPts val="5589"/>
              </a:lnSpc>
            </a:pPr>
            <a:r>
              <a:rPr lang="en-US" sz="4300" dirty="0">
                <a:solidFill>
                  <a:srgbClr val="191919"/>
                </a:solidFill>
                <a:latin typeface="Muli Bold"/>
              </a:rPr>
              <a:t>The first is that putting resources into hazard mitigation and</a:t>
            </a:r>
          </a:p>
          <a:p>
            <a:pPr>
              <a:lnSpc>
                <a:spcPts val="5589"/>
              </a:lnSpc>
            </a:pPr>
            <a:r>
              <a:rPr lang="en-US" sz="4300" dirty="0">
                <a:solidFill>
                  <a:srgbClr val="191919"/>
                </a:solidFill>
                <a:latin typeface="Muli Bold" panose="020B0604020202020204" charset="0"/>
              </a:rPr>
              <a:t>emergency preparedness is perhaps the best investment a country</a:t>
            </a:r>
          </a:p>
          <a:p>
            <a:pPr>
              <a:lnSpc>
                <a:spcPts val="5590"/>
              </a:lnSpc>
            </a:pPr>
            <a:r>
              <a:rPr lang="en-US" sz="4300" dirty="0">
                <a:solidFill>
                  <a:srgbClr val="191919"/>
                </a:solidFill>
                <a:latin typeface="Muli Bold" panose="020B0604020202020204" charset="0"/>
              </a:rPr>
              <a:t>can make.</a:t>
            </a:r>
          </a:p>
        </p:txBody>
      </p:sp>
      <p:grpSp>
        <p:nvGrpSpPr>
          <p:cNvPr id="6" name="Group 6"/>
          <p:cNvGrpSpPr/>
          <p:nvPr/>
        </p:nvGrpSpPr>
        <p:grpSpPr>
          <a:xfrm>
            <a:off x="433497" y="355301"/>
            <a:ext cx="7528676" cy="2008889"/>
            <a:chOff x="0" y="0"/>
            <a:chExt cx="2474969" cy="660400"/>
          </a:xfrm>
        </p:grpSpPr>
        <p:sp>
          <p:nvSpPr>
            <p:cNvPr id="7" name="Freeform 7"/>
            <p:cNvSpPr/>
            <p:nvPr/>
          </p:nvSpPr>
          <p:spPr>
            <a:xfrm>
              <a:off x="0" y="0"/>
              <a:ext cx="2474969" cy="660400"/>
            </a:xfrm>
            <a:custGeom>
              <a:avLst/>
              <a:gdLst/>
              <a:ahLst/>
              <a:cxnLst/>
              <a:rect l="l" t="t" r="r" b="b"/>
              <a:pathLst>
                <a:path w="2474969" h="660400">
                  <a:moveTo>
                    <a:pt x="2350509" y="660400"/>
                  </a:moveTo>
                  <a:lnTo>
                    <a:pt x="124460" y="660400"/>
                  </a:lnTo>
                  <a:cubicBezTo>
                    <a:pt x="55880" y="660400"/>
                    <a:pt x="0" y="604520"/>
                    <a:pt x="0" y="535940"/>
                  </a:cubicBezTo>
                  <a:lnTo>
                    <a:pt x="0" y="124460"/>
                  </a:lnTo>
                  <a:cubicBezTo>
                    <a:pt x="0" y="55880"/>
                    <a:pt x="55880" y="0"/>
                    <a:pt x="124460" y="0"/>
                  </a:cubicBezTo>
                  <a:lnTo>
                    <a:pt x="2350509" y="0"/>
                  </a:lnTo>
                  <a:cubicBezTo>
                    <a:pt x="2419089" y="0"/>
                    <a:pt x="2474969" y="55880"/>
                    <a:pt x="2474969" y="124460"/>
                  </a:cubicBezTo>
                  <a:lnTo>
                    <a:pt x="2474969" y="535940"/>
                  </a:lnTo>
                  <a:cubicBezTo>
                    <a:pt x="2474969" y="604520"/>
                    <a:pt x="2419089" y="660400"/>
                    <a:pt x="2350509" y="660400"/>
                  </a:cubicBezTo>
                  <a:close/>
                </a:path>
              </a:pathLst>
            </a:custGeom>
            <a:solidFill>
              <a:srgbClr val="FFFFFF"/>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70368"/>
            <a:ext cx="1033235" cy="978756"/>
          </a:xfrm>
          <a:prstGeom prst="rect">
            <a:avLst/>
          </a:prstGeom>
        </p:spPr>
      </p:pic>
      <p:sp>
        <p:nvSpPr>
          <p:cNvPr id="9" name="TextBox 9"/>
          <p:cNvSpPr txBox="1"/>
          <p:nvPr/>
        </p:nvSpPr>
        <p:spPr>
          <a:xfrm>
            <a:off x="2442900" y="746543"/>
            <a:ext cx="4472827" cy="1102581"/>
          </a:xfrm>
          <a:prstGeom prst="rect">
            <a:avLst/>
          </a:prstGeom>
        </p:spPr>
        <p:txBody>
          <a:bodyPr lIns="0" tIns="0" rIns="0" bIns="0" rtlCol="0" anchor="t">
            <a:spAutoFit/>
          </a:bodyPr>
          <a:lstStyle/>
          <a:p>
            <a:pPr>
              <a:lnSpc>
                <a:spcPts val="9040"/>
              </a:lnSpc>
              <a:spcBef>
                <a:spcPct val="0"/>
              </a:spcBef>
            </a:pPr>
            <a:r>
              <a:rPr lang="en-US" sz="6457">
                <a:solidFill>
                  <a:srgbClr val="191919"/>
                </a:solidFill>
                <a:latin typeface="Muli Regular"/>
              </a:rPr>
              <a:t>Conclusion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433497" y="2703830"/>
            <a:ext cx="10004571" cy="6422412"/>
            <a:chOff x="0" y="0"/>
            <a:chExt cx="3384262" cy="2172520"/>
          </a:xfrm>
        </p:grpSpPr>
        <p:sp>
          <p:nvSpPr>
            <p:cNvPr id="3" name="Freeform 3"/>
            <p:cNvSpPr/>
            <p:nvPr/>
          </p:nvSpPr>
          <p:spPr>
            <a:xfrm>
              <a:off x="0" y="0"/>
              <a:ext cx="3384262" cy="2172520"/>
            </a:xfrm>
            <a:custGeom>
              <a:avLst/>
              <a:gdLst/>
              <a:ahLst/>
              <a:cxnLst/>
              <a:rect l="l" t="t" r="r" b="b"/>
              <a:pathLst>
                <a:path w="3384262" h="2172520">
                  <a:moveTo>
                    <a:pt x="3259802" y="2172520"/>
                  </a:moveTo>
                  <a:lnTo>
                    <a:pt x="124460" y="2172520"/>
                  </a:lnTo>
                  <a:cubicBezTo>
                    <a:pt x="55880" y="2172520"/>
                    <a:pt x="0" y="2116640"/>
                    <a:pt x="0" y="2048060"/>
                  </a:cubicBezTo>
                  <a:lnTo>
                    <a:pt x="0" y="124460"/>
                  </a:lnTo>
                  <a:cubicBezTo>
                    <a:pt x="0" y="55880"/>
                    <a:pt x="55880" y="0"/>
                    <a:pt x="124460" y="0"/>
                  </a:cubicBezTo>
                  <a:lnTo>
                    <a:pt x="3259802" y="0"/>
                  </a:lnTo>
                  <a:cubicBezTo>
                    <a:pt x="3328382" y="0"/>
                    <a:pt x="3384262" y="55880"/>
                    <a:pt x="3384262" y="124460"/>
                  </a:cubicBezTo>
                  <a:lnTo>
                    <a:pt x="3384262" y="2048060"/>
                  </a:lnTo>
                  <a:cubicBezTo>
                    <a:pt x="3384262" y="2116640"/>
                    <a:pt x="3328382" y="2172520"/>
                    <a:pt x="3259802" y="217252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0575"/>
          <a:stretch>
            <a:fillRect/>
          </a:stretch>
        </p:blipFill>
        <p:spPr>
          <a:xfrm>
            <a:off x="10707773" y="3845753"/>
            <a:ext cx="7351265" cy="4138567"/>
          </a:xfrm>
          <a:prstGeom prst="rect">
            <a:avLst/>
          </a:prstGeom>
        </p:spPr>
      </p:pic>
      <p:sp>
        <p:nvSpPr>
          <p:cNvPr id="5" name="TextBox 5"/>
          <p:cNvSpPr txBox="1"/>
          <p:nvPr/>
        </p:nvSpPr>
        <p:spPr>
          <a:xfrm>
            <a:off x="1028700" y="3807653"/>
            <a:ext cx="8434646" cy="4048737"/>
          </a:xfrm>
          <a:prstGeom prst="rect">
            <a:avLst/>
          </a:prstGeom>
        </p:spPr>
        <p:txBody>
          <a:bodyPr lIns="0" tIns="0" rIns="0" bIns="0" rtlCol="0" anchor="t">
            <a:spAutoFit/>
          </a:bodyPr>
          <a:lstStyle/>
          <a:p>
            <a:pPr>
              <a:lnSpc>
                <a:spcPts val="6369"/>
              </a:lnSpc>
            </a:pPr>
            <a:r>
              <a:rPr lang="en-US" sz="4900" dirty="0">
                <a:solidFill>
                  <a:srgbClr val="191919"/>
                </a:solidFill>
                <a:latin typeface="Muli Bold"/>
              </a:rPr>
              <a:t>The second relates to the importance of building strong institutional</a:t>
            </a:r>
          </a:p>
          <a:p>
            <a:pPr>
              <a:lnSpc>
                <a:spcPts val="6370"/>
              </a:lnSpc>
            </a:pPr>
            <a:r>
              <a:rPr lang="en-US" sz="4900" dirty="0">
                <a:solidFill>
                  <a:srgbClr val="191919"/>
                </a:solidFill>
                <a:latin typeface="Muli Bold" panose="020B0604020202020204" charset="0"/>
              </a:rPr>
              <a:t>coordination and adequate financing mechanisms.</a:t>
            </a:r>
          </a:p>
        </p:txBody>
      </p:sp>
      <p:grpSp>
        <p:nvGrpSpPr>
          <p:cNvPr id="6" name="Group 6"/>
          <p:cNvGrpSpPr/>
          <p:nvPr/>
        </p:nvGrpSpPr>
        <p:grpSpPr>
          <a:xfrm>
            <a:off x="433497" y="355301"/>
            <a:ext cx="7528676" cy="2008889"/>
            <a:chOff x="0" y="0"/>
            <a:chExt cx="2474969" cy="660400"/>
          </a:xfrm>
        </p:grpSpPr>
        <p:sp>
          <p:nvSpPr>
            <p:cNvPr id="7" name="Freeform 7"/>
            <p:cNvSpPr/>
            <p:nvPr/>
          </p:nvSpPr>
          <p:spPr>
            <a:xfrm>
              <a:off x="0" y="0"/>
              <a:ext cx="2474969" cy="660400"/>
            </a:xfrm>
            <a:custGeom>
              <a:avLst/>
              <a:gdLst/>
              <a:ahLst/>
              <a:cxnLst/>
              <a:rect l="l" t="t" r="r" b="b"/>
              <a:pathLst>
                <a:path w="2474969" h="660400">
                  <a:moveTo>
                    <a:pt x="2350509" y="660400"/>
                  </a:moveTo>
                  <a:lnTo>
                    <a:pt x="124460" y="660400"/>
                  </a:lnTo>
                  <a:cubicBezTo>
                    <a:pt x="55880" y="660400"/>
                    <a:pt x="0" y="604520"/>
                    <a:pt x="0" y="535940"/>
                  </a:cubicBezTo>
                  <a:lnTo>
                    <a:pt x="0" y="124460"/>
                  </a:lnTo>
                  <a:cubicBezTo>
                    <a:pt x="0" y="55880"/>
                    <a:pt x="55880" y="0"/>
                    <a:pt x="124460" y="0"/>
                  </a:cubicBezTo>
                  <a:lnTo>
                    <a:pt x="2350509" y="0"/>
                  </a:lnTo>
                  <a:cubicBezTo>
                    <a:pt x="2419089" y="0"/>
                    <a:pt x="2474969" y="55880"/>
                    <a:pt x="2474969" y="124460"/>
                  </a:cubicBezTo>
                  <a:lnTo>
                    <a:pt x="2474969" y="535940"/>
                  </a:lnTo>
                  <a:cubicBezTo>
                    <a:pt x="2474969" y="604520"/>
                    <a:pt x="2419089" y="660400"/>
                    <a:pt x="2350509" y="660400"/>
                  </a:cubicBezTo>
                  <a:close/>
                </a:path>
              </a:pathLst>
            </a:custGeom>
            <a:solidFill>
              <a:srgbClr val="FFFFFF"/>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70368"/>
            <a:ext cx="1033235" cy="978756"/>
          </a:xfrm>
          <a:prstGeom prst="rect">
            <a:avLst/>
          </a:prstGeom>
        </p:spPr>
      </p:pic>
      <p:sp>
        <p:nvSpPr>
          <p:cNvPr id="9" name="TextBox 9"/>
          <p:cNvSpPr txBox="1"/>
          <p:nvPr/>
        </p:nvSpPr>
        <p:spPr>
          <a:xfrm>
            <a:off x="2442900" y="746543"/>
            <a:ext cx="4472827" cy="1102581"/>
          </a:xfrm>
          <a:prstGeom prst="rect">
            <a:avLst/>
          </a:prstGeom>
        </p:spPr>
        <p:txBody>
          <a:bodyPr lIns="0" tIns="0" rIns="0" bIns="0" rtlCol="0" anchor="t">
            <a:spAutoFit/>
          </a:bodyPr>
          <a:lstStyle/>
          <a:p>
            <a:pPr>
              <a:lnSpc>
                <a:spcPts val="9040"/>
              </a:lnSpc>
              <a:spcBef>
                <a:spcPct val="0"/>
              </a:spcBef>
            </a:pPr>
            <a:r>
              <a:rPr lang="en-US" sz="6457">
                <a:solidFill>
                  <a:srgbClr val="191919"/>
                </a:solidFill>
                <a:latin typeface="Muli Regular"/>
              </a:rPr>
              <a:t>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433497" y="2703830"/>
            <a:ext cx="10004571" cy="6422412"/>
            <a:chOff x="0" y="0"/>
            <a:chExt cx="3384262" cy="2172520"/>
          </a:xfrm>
        </p:grpSpPr>
        <p:sp>
          <p:nvSpPr>
            <p:cNvPr id="3" name="Freeform 3"/>
            <p:cNvSpPr/>
            <p:nvPr/>
          </p:nvSpPr>
          <p:spPr>
            <a:xfrm>
              <a:off x="0" y="0"/>
              <a:ext cx="3384262" cy="2172520"/>
            </a:xfrm>
            <a:custGeom>
              <a:avLst/>
              <a:gdLst/>
              <a:ahLst/>
              <a:cxnLst/>
              <a:rect l="l" t="t" r="r" b="b"/>
              <a:pathLst>
                <a:path w="3384262" h="2172520">
                  <a:moveTo>
                    <a:pt x="3259802" y="2172520"/>
                  </a:moveTo>
                  <a:lnTo>
                    <a:pt x="124460" y="2172520"/>
                  </a:lnTo>
                  <a:cubicBezTo>
                    <a:pt x="55880" y="2172520"/>
                    <a:pt x="0" y="2116640"/>
                    <a:pt x="0" y="2048060"/>
                  </a:cubicBezTo>
                  <a:lnTo>
                    <a:pt x="0" y="124460"/>
                  </a:lnTo>
                  <a:cubicBezTo>
                    <a:pt x="0" y="55880"/>
                    <a:pt x="55880" y="0"/>
                    <a:pt x="124460" y="0"/>
                  </a:cubicBezTo>
                  <a:lnTo>
                    <a:pt x="3259802" y="0"/>
                  </a:lnTo>
                  <a:cubicBezTo>
                    <a:pt x="3328382" y="0"/>
                    <a:pt x="3384262" y="55880"/>
                    <a:pt x="3384262" y="124460"/>
                  </a:cubicBezTo>
                  <a:lnTo>
                    <a:pt x="3384262" y="2048060"/>
                  </a:lnTo>
                  <a:cubicBezTo>
                    <a:pt x="3384262" y="2116640"/>
                    <a:pt x="3328382" y="2172520"/>
                    <a:pt x="3259802" y="2172520"/>
                  </a:cubicBezTo>
                  <a:close/>
                </a:path>
              </a:pathLst>
            </a:custGeom>
            <a:solidFill>
              <a:srgbClr val="FFFFFF"/>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30575"/>
          <a:stretch>
            <a:fillRect/>
          </a:stretch>
        </p:blipFill>
        <p:spPr>
          <a:xfrm>
            <a:off x="10707773" y="3845753"/>
            <a:ext cx="7351265" cy="4138567"/>
          </a:xfrm>
          <a:prstGeom prst="rect">
            <a:avLst/>
          </a:prstGeom>
        </p:spPr>
      </p:pic>
      <p:sp>
        <p:nvSpPr>
          <p:cNvPr id="5" name="TextBox 5"/>
          <p:cNvSpPr txBox="1"/>
          <p:nvPr/>
        </p:nvSpPr>
        <p:spPr>
          <a:xfrm>
            <a:off x="928554" y="4063963"/>
            <a:ext cx="9014458" cy="3670685"/>
          </a:xfrm>
          <a:prstGeom prst="rect">
            <a:avLst/>
          </a:prstGeom>
        </p:spPr>
        <p:txBody>
          <a:bodyPr lIns="0" tIns="0" rIns="0" bIns="0" rtlCol="0" anchor="t">
            <a:spAutoFit/>
          </a:bodyPr>
          <a:lstStyle/>
          <a:p>
            <a:pPr>
              <a:lnSpc>
                <a:spcPts val="5840"/>
              </a:lnSpc>
            </a:pPr>
            <a:r>
              <a:rPr lang="en-US" sz="4492" dirty="0">
                <a:solidFill>
                  <a:srgbClr val="191919"/>
                </a:solidFill>
                <a:latin typeface="Muli Bold"/>
              </a:rPr>
              <a:t>The third lesson is the need to put communities at the center of the </a:t>
            </a:r>
            <a:r>
              <a:rPr lang="en-US" sz="4490" dirty="0">
                <a:solidFill>
                  <a:srgbClr val="191919"/>
                </a:solidFill>
                <a:latin typeface="Muli Bold" panose="020B0604020202020204" charset="0"/>
              </a:rPr>
              <a:t>construction process and train them for such natural calamities.</a:t>
            </a:r>
          </a:p>
        </p:txBody>
      </p:sp>
      <p:grpSp>
        <p:nvGrpSpPr>
          <p:cNvPr id="6" name="Group 6"/>
          <p:cNvGrpSpPr/>
          <p:nvPr/>
        </p:nvGrpSpPr>
        <p:grpSpPr>
          <a:xfrm>
            <a:off x="433497" y="355301"/>
            <a:ext cx="7528676" cy="2008889"/>
            <a:chOff x="0" y="0"/>
            <a:chExt cx="2474969" cy="660400"/>
          </a:xfrm>
        </p:grpSpPr>
        <p:sp>
          <p:nvSpPr>
            <p:cNvPr id="7" name="Freeform 7"/>
            <p:cNvSpPr/>
            <p:nvPr/>
          </p:nvSpPr>
          <p:spPr>
            <a:xfrm>
              <a:off x="0" y="0"/>
              <a:ext cx="2474969" cy="660400"/>
            </a:xfrm>
            <a:custGeom>
              <a:avLst/>
              <a:gdLst/>
              <a:ahLst/>
              <a:cxnLst/>
              <a:rect l="l" t="t" r="r" b="b"/>
              <a:pathLst>
                <a:path w="2474969" h="660400">
                  <a:moveTo>
                    <a:pt x="2350509" y="660400"/>
                  </a:moveTo>
                  <a:lnTo>
                    <a:pt x="124460" y="660400"/>
                  </a:lnTo>
                  <a:cubicBezTo>
                    <a:pt x="55880" y="660400"/>
                    <a:pt x="0" y="604520"/>
                    <a:pt x="0" y="535940"/>
                  </a:cubicBezTo>
                  <a:lnTo>
                    <a:pt x="0" y="124460"/>
                  </a:lnTo>
                  <a:cubicBezTo>
                    <a:pt x="0" y="55880"/>
                    <a:pt x="55880" y="0"/>
                    <a:pt x="124460" y="0"/>
                  </a:cubicBezTo>
                  <a:lnTo>
                    <a:pt x="2350509" y="0"/>
                  </a:lnTo>
                  <a:cubicBezTo>
                    <a:pt x="2419089" y="0"/>
                    <a:pt x="2474969" y="55880"/>
                    <a:pt x="2474969" y="124460"/>
                  </a:cubicBezTo>
                  <a:lnTo>
                    <a:pt x="2474969" y="535940"/>
                  </a:lnTo>
                  <a:cubicBezTo>
                    <a:pt x="2474969" y="604520"/>
                    <a:pt x="2419089" y="660400"/>
                    <a:pt x="2350509" y="660400"/>
                  </a:cubicBezTo>
                  <a:close/>
                </a:path>
              </a:pathLst>
            </a:custGeom>
            <a:solidFill>
              <a:srgbClr val="FFFFFF"/>
            </a:solidFill>
          </p:spPr>
        </p:sp>
      </p:gr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870368"/>
            <a:ext cx="1033235" cy="978756"/>
          </a:xfrm>
          <a:prstGeom prst="rect">
            <a:avLst/>
          </a:prstGeom>
        </p:spPr>
      </p:pic>
      <p:sp>
        <p:nvSpPr>
          <p:cNvPr id="9" name="TextBox 9"/>
          <p:cNvSpPr txBox="1"/>
          <p:nvPr/>
        </p:nvSpPr>
        <p:spPr>
          <a:xfrm>
            <a:off x="2442900" y="746543"/>
            <a:ext cx="4472827" cy="1102581"/>
          </a:xfrm>
          <a:prstGeom prst="rect">
            <a:avLst/>
          </a:prstGeom>
        </p:spPr>
        <p:txBody>
          <a:bodyPr lIns="0" tIns="0" rIns="0" bIns="0" rtlCol="0" anchor="t">
            <a:spAutoFit/>
          </a:bodyPr>
          <a:lstStyle/>
          <a:p>
            <a:pPr>
              <a:lnSpc>
                <a:spcPts val="9040"/>
              </a:lnSpc>
              <a:spcBef>
                <a:spcPct val="0"/>
              </a:spcBef>
            </a:pPr>
            <a:r>
              <a:rPr lang="en-US" sz="6457">
                <a:solidFill>
                  <a:srgbClr val="191919"/>
                </a:solidFill>
                <a:latin typeface="Muli Regular"/>
              </a:rPr>
              <a:t>Conclusion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300261" cy="8229600"/>
            <a:chOff x="0" y="0"/>
            <a:chExt cx="5513915" cy="2783840"/>
          </a:xfrm>
        </p:grpSpPr>
        <p:sp>
          <p:nvSpPr>
            <p:cNvPr id="3" name="Freeform 3"/>
            <p:cNvSpPr/>
            <p:nvPr/>
          </p:nvSpPr>
          <p:spPr>
            <a:xfrm>
              <a:off x="0" y="0"/>
              <a:ext cx="5513915" cy="2783840"/>
            </a:xfrm>
            <a:custGeom>
              <a:avLst/>
              <a:gdLst/>
              <a:ahLst/>
              <a:cxnLst/>
              <a:rect l="l" t="t" r="r" b="b"/>
              <a:pathLst>
                <a:path w="5513915" h="2783840">
                  <a:moveTo>
                    <a:pt x="5389455" y="2783840"/>
                  </a:moveTo>
                  <a:lnTo>
                    <a:pt x="124460" y="2783840"/>
                  </a:lnTo>
                  <a:cubicBezTo>
                    <a:pt x="55880" y="2783840"/>
                    <a:pt x="0" y="2727960"/>
                    <a:pt x="0" y="2659380"/>
                  </a:cubicBezTo>
                  <a:lnTo>
                    <a:pt x="0" y="124460"/>
                  </a:lnTo>
                  <a:cubicBezTo>
                    <a:pt x="0" y="55880"/>
                    <a:pt x="55880" y="0"/>
                    <a:pt x="124460" y="0"/>
                  </a:cubicBezTo>
                  <a:lnTo>
                    <a:pt x="5389456" y="0"/>
                  </a:lnTo>
                  <a:cubicBezTo>
                    <a:pt x="5458035" y="0"/>
                    <a:pt x="5513915" y="55880"/>
                    <a:pt x="5513915" y="124460"/>
                  </a:cubicBezTo>
                  <a:lnTo>
                    <a:pt x="5513915" y="2659380"/>
                  </a:lnTo>
                  <a:cubicBezTo>
                    <a:pt x="5513915" y="2727960"/>
                    <a:pt x="5458035" y="2783840"/>
                    <a:pt x="5389456" y="2783840"/>
                  </a:cubicBezTo>
                  <a:close/>
                </a:path>
              </a:pathLst>
            </a:custGeom>
            <a:solidFill>
              <a:srgbClr val="FFFFFF"/>
            </a:solidFill>
          </p:spPr>
        </p:sp>
      </p:grpSp>
      <p:sp>
        <p:nvSpPr>
          <p:cNvPr id="4" name="TextBox 4"/>
          <p:cNvSpPr txBox="1"/>
          <p:nvPr/>
        </p:nvSpPr>
        <p:spPr>
          <a:xfrm>
            <a:off x="3194782" y="4524375"/>
            <a:ext cx="11898435" cy="1228725"/>
          </a:xfrm>
          <a:prstGeom prst="rect">
            <a:avLst/>
          </a:prstGeom>
        </p:spPr>
        <p:txBody>
          <a:bodyPr lIns="0" tIns="0" rIns="0" bIns="0" rtlCol="0" anchor="t">
            <a:spAutoFit/>
          </a:bodyPr>
          <a:lstStyle/>
          <a:p>
            <a:pPr marL="0" lvl="0" indent="0" algn="ctr">
              <a:lnSpc>
                <a:spcPts val="9600"/>
              </a:lnSpc>
            </a:pPr>
            <a:r>
              <a:rPr lang="en-US" sz="8000" u="none" spc="-160" dirty="0">
                <a:solidFill>
                  <a:srgbClr val="191919"/>
                </a:solidFill>
                <a:latin typeface="Muli Bold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825968" y="4596618"/>
            <a:ext cx="14856907" cy="2008889"/>
            <a:chOff x="0" y="0"/>
            <a:chExt cx="4884045" cy="660400"/>
          </a:xfrm>
        </p:grpSpPr>
        <p:sp>
          <p:nvSpPr>
            <p:cNvPr id="3" name="Freeform 3"/>
            <p:cNvSpPr/>
            <p:nvPr/>
          </p:nvSpPr>
          <p:spPr>
            <a:xfrm>
              <a:off x="0" y="0"/>
              <a:ext cx="4884045" cy="660400"/>
            </a:xfrm>
            <a:custGeom>
              <a:avLst/>
              <a:gdLst/>
              <a:ahLst/>
              <a:cxnLst/>
              <a:rect l="l" t="t" r="r" b="b"/>
              <a:pathLst>
                <a:path w="4884045" h="660400">
                  <a:moveTo>
                    <a:pt x="4759585" y="660400"/>
                  </a:moveTo>
                  <a:lnTo>
                    <a:pt x="124460" y="660400"/>
                  </a:lnTo>
                  <a:cubicBezTo>
                    <a:pt x="55880" y="660400"/>
                    <a:pt x="0" y="604520"/>
                    <a:pt x="0" y="535940"/>
                  </a:cubicBezTo>
                  <a:lnTo>
                    <a:pt x="0" y="124460"/>
                  </a:lnTo>
                  <a:cubicBezTo>
                    <a:pt x="0" y="55880"/>
                    <a:pt x="55880" y="0"/>
                    <a:pt x="124460" y="0"/>
                  </a:cubicBezTo>
                  <a:lnTo>
                    <a:pt x="4759585" y="0"/>
                  </a:lnTo>
                  <a:cubicBezTo>
                    <a:pt x="4828165" y="0"/>
                    <a:pt x="4884045" y="55880"/>
                    <a:pt x="4884045" y="124460"/>
                  </a:cubicBezTo>
                  <a:lnTo>
                    <a:pt x="4884045" y="535940"/>
                  </a:lnTo>
                  <a:cubicBezTo>
                    <a:pt x="4884045" y="604520"/>
                    <a:pt x="4828165" y="660400"/>
                    <a:pt x="4759585" y="660400"/>
                  </a:cubicBezTo>
                  <a:close/>
                </a:path>
              </a:pathLst>
            </a:custGeom>
            <a:solidFill>
              <a:srgbClr val="FFFFFF"/>
            </a:solidFill>
          </p:spPr>
        </p:sp>
      </p:grpSp>
      <p:grpSp>
        <p:nvGrpSpPr>
          <p:cNvPr id="4" name="Group 4"/>
          <p:cNvGrpSpPr/>
          <p:nvPr/>
        </p:nvGrpSpPr>
        <p:grpSpPr>
          <a:xfrm rot="-5400000">
            <a:off x="6878359" y="5462946"/>
            <a:ext cx="289165" cy="194425"/>
            <a:chOff x="0" y="0"/>
            <a:chExt cx="1930400" cy="1297940"/>
          </a:xfrm>
        </p:grpSpPr>
        <p:sp>
          <p:nvSpPr>
            <p:cNvPr id="5" name="Freeform 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sp>
        <p:nvSpPr>
          <p:cNvPr id="6" name="TextBox 6"/>
          <p:cNvSpPr txBox="1"/>
          <p:nvPr/>
        </p:nvSpPr>
        <p:spPr>
          <a:xfrm>
            <a:off x="1028700" y="1028700"/>
            <a:ext cx="10330074" cy="1312608"/>
          </a:xfrm>
          <a:prstGeom prst="rect">
            <a:avLst/>
          </a:prstGeom>
        </p:spPr>
        <p:txBody>
          <a:bodyPr lIns="0" tIns="0" rIns="0" bIns="0" rtlCol="0" anchor="t">
            <a:spAutoFit/>
          </a:bodyPr>
          <a:lstStyle/>
          <a:p>
            <a:pPr marL="0" lvl="0" indent="0">
              <a:lnSpc>
                <a:spcPts val="10335"/>
              </a:lnSpc>
            </a:pPr>
            <a:r>
              <a:rPr lang="en-US" sz="8612" u="none" spc="-172">
                <a:solidFill>
                  <a:srgbClr val="191919"/>
                </a:solidFill>
                <a:latin typeface="Muli Bold Bold"/>
              </a:rPr>
              <a:t>Table of Contents</a:t>
            </a:r>
          </a:p>
        </p:txBody>
      </p:sp>
      <p:sp>
        <p:nvSpPr>
          <p:cNvPr id="7" name="TextBox 7"/>
          <p:cNvSpPr txBox="1"/>
          <p:nvPr/>
        </p:nvSpPr>
        <p:spPr>
          <a:xfrm>
            <a:off x="2785030" y="4709788"/>
            <a:ext cx="11407526" cy="1696825"/>
          </a:xfrm>
          <a:prstGeom prst="rect">
            <a:avLst/>
          </a:prstGeom>
        </p:spPr>
        <p:txBody>
          <a:bodyPr lIns="0" tIns="0" rIns="0" bIns="0" rtlCol="0" anchor="t">
            <a:spAutoFit/>
          </a:bodyPr>
          <a:lstStyle/>
          <a:p>
            <a:pPr>
              <a:lnSpc>
                <a:spcPts val="6889"/>
              </a:lnSpc>
              <a:spcBef>
                <a:spcPct val="0"/>
              </a:spcBef>
            </a:pPr>
            <a:r>
              <a:rPr lang="en-US" sz="4920">
                <a:solidFill>
                  <a:srgbClr val="191919"/>
                </a:solidFill>
                <a:latin typeface="Muli Regular"/>
              </a:rPr>
              <a:t>Emergency Rescue and Relief Operations by  Different Agencies</a:t>
            </a:r>
          </a:p>
        </p:txBody>
      </p:sp>
      <p:grpSp>
        <p:nvGrpSpPr>
          <p:cNvPr id="8" name="Group 8"/>
          <p:cNvGrpSpPr/>
          <p:nvPr/>
        </p:nvGrpSpPr>
        <p:grpSpPr>
          <a:xfrm rot="-5400000">
            <a:off x="14402449" y="5809503"/>
            <a:ext cx="226661" cy="152400"/>
            <a:chOff x="0" y="0"/>
            <a:chExt cx="1930400" cy="1297940"/>
          </a:xfrm>
        </p:grpSpPr>
        <p:sp>
          <p:nvSpPr>
            <p:cNvPr id="9" name="Freeform 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nvGrpSpPr>
          <p:cNvPr id="10" name="Group 10"/>
          <p:cNvGrpSpPr/>
          <p:nvPr/>
        </p:nvGrpSpPr>
        <p:grpSpPr>
          <a:xfrm>
            <a:off x="825968" y="7306023"/>
            <a:ext cx="5547720" cy="2008889"/>
            <a:chOff x="0" y="0"/>
            <a:chExt cx="1823752" cy="660400"/>
          </a:xfrm>
        </p:grpSpPr>
        <p:sp>
          <p:nvSpPr>
            <p:cNvPr id="11" name="Freeform 11"/>
            <p:cNvSpPr/>
            <p:nvPr/>
          </p:nvSpPr>
          <p:spPr>
            <a:xfrm>
              <a:off x="0" y="0"/>
              <a:ext cx="1823752" cy="660400"/>
            </a:xfrm>
            <a:custGeom>
              <a:avLst/>
              <a:gdLst/>
              <a:ahLst/>
              <a:cxnLst/>
              <a:rect l="l" t="t" r="r" b="b"/>
              <a:pathLst>
                <a:path w="1823752" h="660400">
                  <a:moveTo>
                    <a:pt x="1699292" y="660400"/>
                  </a:moveTo>
                  <a:lnTo>
                    <a:pt x="124460" y="660400"/>
                  </a:lnTo>
                  <a:cubicBezTo>
                    <a:pt x="55880" y="660400"/>
                    <a:pt x="0" y="604520"/>
                    <a:pt x="0" y="535940"/>
                  </a:cubicBezTo>
                  <a:lnTo>
                    <a:pt x="0" y="124460"/>
                  </a:lnTo>
                  <a:cubicBezTo>
                    <a:pt x="0" y="55880"/>
                    <a:pt x="55880" y="0"/>
                    <a:pt x="124460" y="0"/>
                  </a:cubicBezTo>
                  <a:lnTo>
                    <a:pt x="1699292" y="0"/>
                  </a:lnTo>
                  <a:cubicBezTo>
                    <a:pt x="1767872" y="0"/>
                    <a:pt x="1823752" y="55880"/>
                    <a:pt x="1823752" y="124460"/>
                  </a:cubicBezTo>
                  <a:lnTo>
                    <a:pt x="1823752" y="535940"/>
                  </a:lnTo>
                  <a:cubicBezTo>
                    <a:pt x="1823752" y="604520"/>
                    <a:pt x="1767872" y="660400"/>
                    <a:pt x="1699292" y="660400"/>
                  </a:cubicBezTo>
                  <a:close/>
                </a:path>
              </a:pathLst>
            </a:custGeom>
            <a:solidFill>
              <a:srgbClr val="FFFFFF"/>
            </a:solidFill>
          </p:spPr>
        </p:sp>
      </p:grpSp>
      <p:sp>
        <p:nvSpPr>
          <p:cNvPr id="12" name="TextBox 12"/>
          <p:cNvSpPr txBox="1"/>
          <p:nvPr/>
        </p:nvSpPr>
        <p:spPr>
          <a:xfrm>
            <a:off x="2701301" y="7855654"/>
            <a:ext cx="3027636" cy="757765"/>
          </a:xfrm>
          <a:prstGeom prst="rect">
            <a:avLst/>
          </a:prstGeom>
        </p:spPr>
        <p:txBody>
          <a:bodyPr lIns="0" tIns="0" rIns="0" bIns="0" rtlCol="0" anchor="t">
            <a:spAutoFit/>
          </a:bodyPr>
          <a:lstStyle/>
          <a:p>
            <a:pPr>
              <a:lnSpc>
                <a:spcPts val="6119"/>
              </a:lnSpc>
              <a:spcBef>
                <a:spcPct val="0"/>
              </a:spcBef>
            </a:pPr>
            <a:r>
              <a:rPr lang="en-US" sz="4371">
                <a:solidFill>
                  <a:srgbClr val="191919"/>
                </a:solidFill>
                <a:latin typeface="Muli Regular"/>
              </a:rPr>
              <a:t>Conclusion</a:t>
            </a:r>
          </a:p>
        </p:txBody>
      </p:sp>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9539" y="5286490"/>
            <a:ext cx="783270" cy="836501"/>
          </a:xfrm>
          <a:prstGeom prst="rect">
            <a:avLst/>
          </a:prstGeom>
        </p:spPr>
      </p:pic>
      <p:grpSp>
        <p:nvGrpSpPr>
          <p:cNvPr id="14" name="Group 14"/>
          <p:cNvGrpSpPr/>
          <p:nvPr/>
        </p:nvGrpSpPr>
        <p:grpSpPr>
          <a:xfrm>
            <a:off x="1209574" y="5080025"/>
            <a:ext cx="1283201" cy="1249433"/>
            <a:chOff x="0" y="0"/>
            <a:chExt cx="12065000" cy="11747500"/>
          </a:xfrm>
        </p:grpSpPr>
        <p:sp>
          <p:nvSpPr>
            <p:cNvPr id="15" name="Freeform 15"/>
            <p:cNvSpPr/>
            <p:nvPr/>
          </p:nvSpPr>
          <p:spPr>
            <a:xfrm>
              <a:off x="-12700" y="-12700"/>
              <a:ext cx="12090400" cy="11772900"/>
            </a:xfrm>
            <a:custGeom>
              <a:avLst/>
              <a:gdLst/>
              <a:ahLst/>
              <a:cxnLst/>
              <a:rect l="l" t="t" r="r" b="b"/>
              <a:pathLst>
                <a:path w="12090400" h="11772900">
                  <a:moveTo>
                    <a:pt x="11228070" y="0"/>
                  </a:moveTo>
                  <a:lnTo>
                    <a:pt x="862330" y="0"/>
                  </a:lnTo>
                  <a:cubicBezTo>
                    <a:pt x="389890" y="0"/>
                    <a:pt x="0" y="389890"/>
                    <a:pt x="0" y="862330"/>
                  </a:cubicBezTo>
                  <a:lnTo>
                    <a:pt x="0" y="10910570"/>
                  </a:lnTo>
                  <a:cubicBezTo>
                    <a:pt x="0" y="11383010"/>
                    <a:pt x="389890" y="11772900"/>
                    <a:pt x="862330" y="11772900"/>
                  </a:cubicBezTo>
                  <a:lnTo>
                    <a:pt x="11228070" y="11772900"/>
                  </a:lnTo>
                  <a:cubicBezTo>
                    <a:pt x="11700510" y="11772900"/>
                    <a:pt x="12090400" y="11383010"/>
                    <a:pt x="12090400" y="10910570"/>
                  </a:cubicBezTo>
                  <a:lnTo>
                    <a:pt x="12090400" y="862330"/>
                  </a:lnTo>
                  <a:cubicBezTo>
                    <a:pt x="12090400" y="389890"/>
                    <a:pt x="11700510" y="0"/>
                    <a:pt x="11228070" y="0"/>
                  </a:cubicBezTo>
                  <a:close/>
                  <a:moveTo>
                    <a:pt x="11899900" y="927100"/>
                  </a:moveTo>
                  <a:lnTo>
                    <a:pt x="11899900" y="10910570"/>
                  </a:lnTo>
                  <a:cubicBezTo>
                    <a:pt x="11899900" y="11277600"/>
                    <a:pt x="11595100" y="11582400"/>
                    <a:pt x="11228070" y="11582400"/>
                  </a:cubicBezTo>
                  <a:lnTo>
                    <a:pt x="862330" y="11582400"/>
                  </a:lnTo>
                  <a:cubicBezTo>
                    <a:pt x="495300" y="11582400"/>
                    <a:pt x="190500" y="11277600"/>
                    <a:pt x="190500" y="10910570"/>
                  </a:cubicBezTo>
                  <a:lnTo>
                    <a:pt x="190500" y="862330"/>
                  </a:lnTo>
                  <a:cubicBezTo>
                    <a:pt x="190500" y="495300"/>
                    <a:pt x="495300" y="190500"/>
                    <a:pt x="862330" y="190500"/>
                  </a:cubicBezTo>
                  <a:lnTo>
                    <a:pt x="11228070" y="190500"/>
                  </a:lnTo>
                  <a:cubicBezTo>
                    <a:pt x="11595100" y="190500"/>
                    <a:pt x="11899900" y="495300"/>
                    <a:pt x="11899900" y="862330"/>
                  </a:cubicBezTo>
                  <a:lnTo>
                    <a:pt x="11899900" y="927100"/>
                  </a:lnTo>
                  <a:close/>
                </a:path>
              </a:pathLst>
            </a:custGeom>
            <a:solidFill>
              <a:srgbClr val="4C38F2"/>
            </a:solidFill>
          </p:spPr>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7674" y="7792784"/>
            <a:ext cx="1033235" cy="9787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758773" y="3950717"/>
            <a:ext cx="16230600" cy="5287151"/>
            <a:chOff x="0" y="0"/>
            <a:chExt cx="5490351" cy="1788493"/>
          </a:xfrm>
        </p:grpSpPr>
        <p:sp>
          <p:nvSpPr>
            <p:cNvPr id="3" name="Freeform 3"/>
            <p:cNvSpPr/>
            <p:nvPr/>
          </p:nvSpPr>
          <p:spPr>
            <a:xfrm>
              <a:off x="0" y="0"/>
              <a:ext cx="5490351" cy="1788493"/>
            </a:xfrm>
            <a:custGeom>
              <a:avLst/>
              <a:gdLst/>
              <a:ahLst/>
              <a:cxnLst/>
              <a:rect l="l" t="t" r="r" b="b"/>
              <a:pathLst>
                <a:path w="5490351" h="1788493">
                  <a:moveTo>
                    <a:pt x="5365891" y="1788493"/>
                  </a:moveTo>
                  <a:lnTo>
                    <a:pt x="124460" y="1788493"/>
                  </a:lnTo>
                  <a:cubicBezTo>
                    <a:pt x="55880" y="1788493"/>
                    <a:pt x="0" y="1732613"/>
                    <a:pt x="0" y="1664033"/>
                  </a:cubicBezTo>
                  <a:lnTo>
                    <a:pt x="0" y="124460"/>
                  </a:lnTo>
                  <a:cubicBezTo>
                    <a:pt x="0" y="55880"/>
                    <a:pt x="55880" y="0"/>
                    <a:pt x="124460" y="0"/>
                  </a:cubicBezTo>
                  <a:lnTo>
                    <a:pt x="5365891" y="0"/>
                  </a:lnTo>
                  <a:cubicBezTo>
                    <a:pt x="5434471" y="0"/>
                    <a:pt x="5490351" y="55880"/>
                    <a:pt x="5490351" y="124460"/>
                  </a:cubicBezTo>
                  <a:lnTo>
                    <a:pt x="5490351" y="1664033"/>
                  </a:lnTo>
                  <a:cubicBezTo>
                    <a:pt x="5490351" y="1732613"/>
                    <a:pt x="5434471" y="1788493"/>
                    <a:pt x="5365891" y="1788493"/>
                  </a:cubicBezTo>
                  <a:close/>
                </a:path>
              </a:pathLst>
            </a:custGeom>
            <a:solidFill>
              <a:srgbClr val="FFFFFF"/>
            </a:solidFill>
          </p:spPr>
        </p:sp>
      </p:grpSp>
      <p:sp>
        <p:nvSpPr>
          <p:cNvPr id="4" name="TextBox 4"/>
          <p:cNvSpPr txBox="1"/>
          <p:nvPr/>
        </p:nvSpPr>
        <p:spPr>
          <a:xfrm>
            <a:off x="1417639" y="4624915"/>
            <a:ext cx="14398428" cy="3891130"/>
          </a:xfrm>
          <a:prstGeom prst="rect">
            <a:avLst/>
          </a:prstGeom>
        </p:spPr>
        <p:txBody>
          <a:bodyPr lIns="0" tIns="0" rIns="0" bIns="0" rtlCol="0" anchor="t">
            <a:spAutoFit/>
          </a:bodyPr>
          <a:lstStyle/>
          <a:p>
            <a:pPr>
              <a:lnSpc>
                <a:spcPts val="6147"/>
              </a:lnSpc>
            </a:pPr>
            <a:r>
              <a:rPr lang="en-US" sz="4728">
                <a:solidFill>
                  <a:srgbClr val="191919"/>
                </a:solidFill>
                <a:latin typeface="Muli Bold"/>
              </a:rPr>
              <a:t>The 2021 Uttarakhand flood, also known as the Chamoli disaster, began on 7 February 2021 in the environs of the Nanda Devi National Park, a UNESCO World Heritage Site in the outer Garhwal Himalayas in Uttarakhand state, India </a:t>
            </a:r>
          </a:p>
        </p:txBody>
      </p:sp>
      <p:grpSp>
        <p:nvGrpSpPr>
          <p:cNvPr id="5" name="Group 5"/>
          <p:cNvGrpSpPr/>
          <p:nvPr/>
        </p:nvGrpSpPr>
        <p:grpSpPr>
          <a:xfrm>
            <a:off x="758773" y="2968870"/>
            <a:ext cx="16230600" cy="1031686"/>
            <a:chOff x="0" y="0"/>
            <a:chExt cx="10389482" cy="660400"/>
          </a:xfrm>
        </p:grpSpPr>
        <p:sp>
          <p:nvSpPr>
            <p:cNvPr id="6" name="Freeform 6"/>
            <p:cNvSpPr/>
            <p:nvPr/>
          </p:nvSpPr>
          <p:spPr>
            <a:xfrm>
              <a:off x="0" y="0"/>
              <a:ext cx="10389482" cy="660400"/>
            </a:xfrm>
            <a:custGeom>
              <a:avLst/>
              <a:gdLst/>
              <a:ahLst/>
              <a:cxnLst/>
              <a:rect l="l" t="t" r="r" b="b"/>
              <a:pathLst>
                <a:path w="10389482" h="660400">
                  <a:moveTo>
                    <a:pt x="10265022" y="660400"/>
                  </a:moveTo>
                  <a:lnTo>
                    <a:pt x="124460" y="660400"/>
                  </a:lnTo>
                  <a:cubicBezTo>
                    <a:pt x="55880" y="660400"/>
                    <a:pt x="0" y="604520"/>
                    <a:pt x="0" y="535940"/>
                  </a:cubicBezTo>
                  <a:lnTo>
                    <a:pt x="0" y="124460"/>
                  </a:lnTo>
                  <a:cubicBezTo>
                    <a:pt x="0" y="55880"/>
                    <a:pt x="55880" y="0"/>
                    <a:pt x="124460" y="0"/>
                  </a:cubicBezTo>
                  <a:lnTo>
                    <a:pt x="10265022" y="0"/>
                  </a:lnTo>
                  <a:cubicBezTo>
                    <a:pt x="10333603" y="0"/>
                    <a:pt x="10389482" y="55880"/>
                    <a:pt x="10389482" y="124460"/>
                  </a:cubicBezTo>
                  <a:lnTo>
                    <a:pt x="10389482" y="535940"/>
                  </a:lnTo>
                  <a:cubicBezTo>
                    <a:pt x="10389482" y="604520"/>
                    <a:pt x="10333603" y="660400"/>
                    <a:pt x="10265022" y="660400"/>
                  </a:cubicBezTo>
                  <a:close/>
                </a:path>
              </a:pathLst>
            </a:custGeom>
            <a:solidFill>
              <a:srgbClr val="4C38F2"/>
            </a:solidFill>
          </p:spPr>
        </p:sp>
      </p:grpSp>
      <p:sp>
        <p:nvSpPr>
          <p:cNvPr id="7" name="TextBox 7"/>
          <p:cNvSpPr txBox="1"/>
          <p:nvPr/>
        </p:nvSpPr>
        <p:spPr>
          <a:xfrm>
            <a:off x="1417639" y="3218836"/>
            <a:ext cx="12283798" cy="503179"/>
          </a:xfrm>
          <a:prstGeom prst="rect">
            <a:avLst/>
          </a:prstGeom>
        </p:spPr>
        <p:txBody>
          <a:bodyPr lIns="0" tIns="0" rIns="0" bIns="0" rtlCol="0" anchor="t">
            <a:spAutoFit/>
          </a:bodyPr>
          <a:lstStyle/>
          <a:p>
            <a:pPr marL="0" lvl="0" indent="0">
              <a:lnSpc>
                <a:spcPts val="4068"/>
              </a:lnSpc>
            </a:pPr>
            <a:r>
              <a:rPr lang="en-US" sz="3129" spc="31">
                <a:solidFill>
                  <a:srgbClr val="FFFFFF"/>
                </a:solidFill>
                <a:latin typeface="Muli Bold"/>
              </a:rPr>
              <a:t>UTTARAKHAND FLOOD</a:t>
            </a:r>
          </a:p>
        </p:txBody>
      </p:sp>
      <p:grpSp>
        <p:nvGrpSpPr>
          <p:cNvPr id="8" name="Group 8"/>
          <p:cNvGrpSpPr/>
          <p:nvPr/>
        </p:nvGrpSpPr>
        <p:grpSpPr>
          <a:xfrm>
            <a:off x="2479961" y="8438344"/>
            <a:ext cx="3387758" cy="799524"/>
            <a:chOff x="0" y="0"/>
            <a:chExt cx="4517010" cy="1066032"/>
          </a:xfrm>
        </p:grpSpPr>
        <p:sp>
          <p:nvSpPr>
            <p:cNvPr id="9" name="TextBox 9"/>
            <p:cNvSpPr txBox="1"/>
            <p:nvPr/>
          </p:nvSpPr>
          <p:spPr>
            <a:xfrm>
              <a:off x="0" y="-19050"/>
              <a:ext cx="4517010" cy="464397"/>
            </a:xfrm>
            <a:prstGeom prst="rect">
              <a:avLst/>
            </a:prstGeom>
          </p:spPr>
          <p:txBody>
            <a:bodyPr lIns="0" tIns="0" rIns="0" bIns="0" rtlCol="0" anchor="t">
              <a:spAutoFit/>
            </a:bodyPr>
            <a:lstStyle/>
            <a:p>
              <a:pPr marL="0" lvl="0" indent="0">
                <a:lnSpc>
                  <a:spcPts val="2860"/>
                </a:lnSpc>
              </a:pPr>
              <a:endParaRPr/>
            </a:p>
          </p:txBody>
        </p:sp>
        <p:sp>
          <p:nvSpPr>
            <p:cNvPr id="10" name="TextBox 10"/>
            <p:cNvSpPr txBox="1"/>
            <p:nvPr/>
          </p:nvSpPr>
          <p:spPr>
            <a:xfrm>
              <a:off x="0" y="496861"/>
              <a:ext cx="4517010" cy="569172"/>
            </a:xfrm>
            <a:prstGeom prst="rect">
              <a:avLst/>
            </a:prstGeom>
          </p:spPr>
          <p:txBody>
            <a:bodyPr lIns="0" tIns="0" rIns="0" bIns="0" rtlCol="0" anchor="t">
              <a:spAutoFit/>
            </a:bodyPr>
            <a:lstStyle/>
            <a:p>
              <a:pPr>
                <a:lnSpc>
                  <a:spcPts val="3640"/>
                </a:lnSpc>
                <a:spcBef>
                  <a:spcPct val="0"/>
                </a:spcBef>
              </a:pPr>
              <a:endParaRPr/>
            </a:p>
          </p:txBody>
        </p:sp>
      </p:grpSp>
      <p:grpSp>
        <p:nvGrpSpPr>
          <p:cNvPr id="11" name="Group 11"/>
          <p:cNvGrpSpPr/>
          <p:nvPr/>
        </p:nvGrpSpPr>
        <p:grpSpPr>
          <a:xfrm>
            <a:off x="15590233" y="7831591"/>
            <a:ext cx="1006516" cy="1006516"/>
            <a:chOff x="0" y="0"/>
            <a:chExt cx="1342021" cy="1342021"/>
          </a:xfrm>
        </p:grpSpPr>
        <p:grpSp>
          <p:nvGrpSpPr>
            <p:cNvPr id="12" name="Group 12"/>
            <p:cNvGrpSpPr/>
            <p:nvPr/>
          </p:nvGrpSpPr>
          <p:grpSpPr>
            <a:xfrm>
              <a:off x="0" y="0"/>
              <a:ext cx="1342021" cy="1342021"/>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id="14" name="Group 14"/>
            <p:cNvGrpSpPr/>
            <p:nvPr/>
          </p:nvGrpSpPr>
          <p:grpSpPr>
            <a:xfrm rot="-5400000">
              <a:off x="503939" y="535979"/>
              <a:ext cx="401658" cy="270062"/>
              <a:chOff x="0" y="0"/>
              <a:chExt cx="1930400" cy="1297940"/>
            </a:xfrm>
          </p:grpSpPr>
          <p:sp>
            <p:nvSpPr>
              <p:cNvPr id="15" name="Freeform 1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6" name="Group 16"/>
          <p:cNvGrpSpPr/>
          <p:nvPr/>
        </p:nvGrpSpPr>
        <p:grpSpPr>
          <a:xfrm>
            <a:off x="758773" y="725539"/>
            <a:ext cx="7200314" cy="1676571"/>
            <a:chOff x="0" y="0"/>
            <a:chExt cx="2836199" cy="660400"/>
          </a:xfrm>
        </p:grpSpPr>
        <p:sp>
          <p:nvSpPr>
            <p:cNvPr id="17" name="Freeform 17"/>
            <p:cNvSpPr/>
            <p:nvPr/>
          </p:nvSpPr>
          <p:spPr>
            <a:xfrm>
              <a:off x="0" y="0"/>
              <a:ext cx="2836199" cy="660400"/>
            </a:xfrm>
            <a:custGeom>
              <a:avLst/>
              <a:gdLst/>
              <a:ahLst/>
              <a:cxnLst/>
              <a:rect l="l" t="t" r="r" b="b"/>
              <a:pathLst>
                <a:path w="2836199" h="660400">
                  <a:moveTo>
                    <a:pt x="2711739" y="660400"/>
                  </a:moveTo>
                  <a:lnTo>
                    <a:pt x="124460" y="660400"/>
                  </a:lnTo>
                  <a:cubicBezTo>
                    <a:pt x="55880" y="660400"/>
                    <a:pt x="0" y="604520"/>
                    <a:pt x="0" y="535940"/>
                  </a:cubicBezTo>
                  <a:lnTo>
                    <a:pt x="0" y="124460"/>
                  </a:lnTo>
                  <a:cubicBezTo>
                    <a:pt x="0" y="55880"/>
                    <a:pt x="55880" y="0"/>
                    <a:pt x="124460" y="0"/>
                  </a:cubicBezTo>
                  <a:lnTo>
                    <a:pt x="2711739" y="0"/>
                  </a:lnTo>
                  <a:cubicBezTo>
                    <a:pt x="2780319" y="0"/>
                    <a:pt x="2836199" y="55880"/>
                    <a:pt x="2836199" y="124460"/>
                  </a:cubicBezTo>
                  <a:lnTo>
                    <a:pt x="2836199" y="535940"/>
                  </a:lnTo>
                  <a:cubicBezTo>
                    <a:pt x="2836199" y="604520"/>
                    <a:pt x="2780319" y="660400"/>
                    <a:pt x="2711739" y="660400"/>
                  </a:cubicBezTo>
                  <a:close/>
                </a:path>
              </a:pathLst>
            </a:custGeom>
            <a:solidFill>
              <a:srgbClr val="FFFFFF"/>
            </a:solidFill>
          </p:spPr>
        </p:sp>
      </p:grpSp>
      <p:sp>
        <p:nvSpPr>
          <p:cNvPr id="18" name="TextBox 18"/>
          <p:cNvSpPr txBox="1"/>
          <p:nvPr/>
        </p:nvSpPr>
        <p:spPr>
          <a:xfrm>
            <a:off x="2205236" y="895350"/>
            <a:ext cx="6136891" cy="1203600"/>
          </a:xfrm>
          <a:prstGeom prst="rect">
            <a:avLst/>
          </a:prstGeom>
        </p:spPr>
        <p:txBody>
          <a:bodyPr lIns="0" tIns="0" rIns="0" bIns="0" rtlCol="0" anchor="t">
            <a:spAutoFit/>
          </a:bodyPr>
          <a:lstStyle/>
          <a:p>
            <a:pPr>
              <a:lnSpc>
                <a:spcPts val="9922"/>
              </a:lnSpc>
              <a:spcBef>
                <a:spcPct val="0"/>
              </a:spcBef>
            </a:pPr>
            <a:r>
              <a:rPr lang="en-US" sz="7087">
                <a:solidFill>
                  <a:srgbClr val="191919"/>
                </a:solidFill>
                <a:latin typeface="Muli Regular"/>
              </a:rPr>
              <a:t>Introduction</a:t>
            </a:r>
          </a:p>
        </p:txBody>
      </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138975"/>
            <a:ext cx="959975" cy="959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758773" y="3950717"/>
            <a:ext cx="16230600" cy="5287151"/>
            <a:chOff x="0" y="0"/>
            <a:chExt cx="5490351" cy="1788493"/>
          </a:xfrm>
        </p:grpSpPr>
        <p:sp>
          <p:nvSpPr>
            <p:cNvPr id="3" name="Freeform 3"/>
            <p:cNvSpPr/>
            <p:nvPr/>
          </p:nvSpPr>
          <p:spPr>
            <a:xfrm>
              <a:off x="0" y="0"/>
              <a:ext cx="5490351" cy="1788493"/>
            </a:xfrm>
            <a:custGeom>
              <a:avLst/>
              <a:gdLst/>
              <a:ahLst/>
              <a:cxnLst/>
              <a:rect l="l" t="t" r="r" b="b"/>
              <a:pathLst>
                <a:path w="5490351" h="1788493">
                  <a:moveTo>
                    <a:pt x="5365891" y="1788493"/>
                  </a:moveTo>
                  <a:lnTo>
                    <a:pt x="124460" y="1788493"/>
                  </a:lnTo>
                  <a:cubicBezTo>
                    <a:pt x="55880" y="1788493"/>
                    <a:pt x="0" y="1732613"/>
                    <a:pt x="0" y="1664033"/>
                  </a:cubicBezTo>
                  <a:lnTo>
                    <a:pt x="0" y="124460"/>
                  </a:lnTo>
                  <a:cubicBezTo>
                    <a:pt x="0" y="55880"/>
                    <a:pt x="55880" y="0"/>
                    <a:pt x="124460" y="0"/>
                  </a:cubicBezTo>
                  <a:lnTo>
                    <a:pt x="5365891" y="0"/>
                  </a:lnTo>
                  <a:cubicBezTo>
                    <a:pt x="5434471" y="0"/>
                    <a:pt x="5490351" y="55880"/>
                    <a:pt x="5490351" y="124460"/>
                  </a:cubicBezTo>
                  <a:lnTo>
                    <a:pt x="5490351" y="1664033"/>
                  </a:lnTo>
                  <a:cubicBezTo>
                    <a:pt x="5490351" y="1732613"/>
                    <a:pt x="5434471" y="1788493"/>
                    <a:pt x="5365891" y="1788493"/>
                  </a:cubicBezTo>
                  <a:close/>
                </a:path>
              </a:pathLst>
            </a:custGeom>
            <a:solidFill>
              <a:srgbClr val="FFFFFF"/>
            </a:solidFill>
          </p:spPr>
        </p:sp>
      </p:grpSp>
      <p:sp>
        <p:nvSpPr>
          <p:cNvPr id="4" name="TextBox 4"/>
          <p:cNvSpPr txBox="1"/>
          <p:nvPr/>
        </p:nvSpPr>
        <p:spPr>
          <a:xfrm>
            <a:off x="1323312" y="4432454"/>
            <a:ext cx="14037632" cy="4262385"/>
          </a:xfrm>
          <a:prstGeom prst="rect">
            <a:avLst/>
          </a:prstGeom>
        </p:spPr>
        <p:txBody>
          <a:bodyPr lIns="0" tIns="0" rIns="0" bIns="0" rtlCol="0" anchor="t">
            <a:spAutoFit/>
          </a:bodyPr>
          <a:lstStyle/>
          <a:p>
            <a:pPr algn="just">
              <a:lnSpc>
                <a:spcPts val="5641"/>
              </a:lnSpc>
            </a:pPr>
            <a:r>
              <a:rPr lang="en-US" sz="4339" dirty="0">
                <a:solidFill>
                  <a:srgbClr val="191919"/>
                </a:solidFill>
                <a:latin typeface="Muli Bold"/>
              </a:rPr>
              <a:t>It was caused by a large rock and ice </a:t>
            </a:r>
            <a:r>
              <a:rPr lang="en-US" sz="4340" dirty="0">
                <a:solidFill>
                  <a:srgbClr val="191919"/>
                </a:solidFill>
                <a:latin typeface="Muli Bold" panose="020B0604020202020204" charset="0"/>
              </a:rPr>
              <a:t>avalanche consisting of material dislodged from Ronti peak. It caused flooding in the Chamoli district, most notably in the Rishiganga river, the Dhauliganga river, and in turn the Alaknanda. At least 72 people confirmed to have been killed.</a:t>
            </a:r>
          </a:p>
        </p:txBody>
      </p:sp>
      <p:grpSp>
        <p:nvGrpSpPr>
          <p:cNvPr id="5" name="Group 5"/>
          <p:cNvGrpSpPr/>
          <p:nvPr/>
        </p:nvGrpSpPr>
        <p:grpSpPr>
          <a:xfrm>
            <a:off x="758773" y="2968870"/>
            <a:ext cx="16230600" cy="1031686"/>
            <a:chOff x="0" y="0"/>
            <a:chExt cx="10389482" cy="660400"/>
          </a:xfrm>
        </p:grpSpPr>
        <p:sp>
          <p:nvSpPr>
            <p:cNvPr id="6" name="Freeform 6"/>
            <p:cNvSpPr/>
            <p:nvPr/>
          </p:nvSpPr>
          <p:spPr>
            <a:xfrm>
              <a:off x="0" y="0"/>
              <a:ext cx="10389482" cy="660400"/>
            </a:xfrm>
            <a:custGeom>
              <a:avLst/>
              <a:gdLst/>
              <a:ahLst/>
              <a:cxnLst/>
              <a:rect l="l" t="t" r="r" b="b"/>
              <a:pathLst>
                <a:path w="10389482" h="660400">
                  <a:moveTo>
                    <a:pt x="10265022" y="660400"/>
                  </a:moveTo>
                  <a:lnTo>
                    <a:pt x="124460" y="660400"/>
                  </a:lnTo>
                  <a:cubicBezTo>
                    <a:pt x="55880" y="660400"/>
                    <a:pt x="0" y="604520"/>
                    <a:pt x="0" y="535940"/>
                  </a:cubicBezTo>
                  <a:lnTo>
                    <a:pt x="0" y="124460"/>
                  </a:lnTo>
                  <a:cubicBezTo>
                    <a:pt x="0" y="55880"/>
                    <a:pt x="55880" y="0"/>
                    <a:pt x="124460" y="0"/>
                  </a:cubicBezTo>
                  <a:lnTo>
                    <a:pt x="10265022" y="0"/>
                  </a:lnTo>
                  <a:cubicBezTo>
                    <a:pt x="10333603" y="0"/>
                    <a:pt x="10389482" y="55880"/>
                    <a:pt x="10389482" y="124460"/>
                  </a:cubicBezTo>
                  <a:lnTo>
                    <a:pt x="10389482" y="535940"/>
                  </a:lnTo>
                  <a:cubicBezTo>
                    <a:pt x="10389482" y="604520"/>
                    <a:pt x="10333603" y="660400"/>
                    <a:pt x="10265022" y="660400"/>
                  </a:cubicBezTo>
                  <a:close/>
                </a:path>
              </a:pathLst>
            </a:custGeom>
            <a:solidFill>
              <a:srgbClr val="4C38F2"/>
            </a:solidFill>
          </p:spPr>
        </p:sp>
      </p:grpSp>
      <p:sp>
        <p:nvSpPr>
          <p:cNvPr id="7" name="TextBox 7"/>
          <p:cNvSpPr txBox="1"/>
          <p:nvPr/>
        </p:nvSpPr>
        <p:spPr>
          <a:xfrm>
            <a:off x="1417639" y="3218836"/>
            <a:ext cx="12283798" cy="503179"/>
          </a:xfrm>
          <a:prstGeom prst="rect">
            <a:avLst/>
          </a:prstGeom>
        </p:spPr>
        <p:txBody>
          <a:bodyPr lIns="0" tIns="0" rIns="0" bIns="0" rtlCol="0" anchor="t">
            <a:spAutoFit/>
          </a:bodyPr>
          <a:lstStyle/>
          <a:p>
            <a:pPr marL="0" lvl="0" indent="0">
              <a:lnSpc>
                <a:spcPts val="4068"/>
              </a:lnSpc>
            </a:pPr>
            <a:r>
              <a:rPr lang="en-US" sz="3129" spc="31">
                <a:solidFill>
                  <a:srgbClr val="FFFFFF"/>
                </a:solidFill>
                <a:latin typeface="Muli Bold"/>
              </a:rPr>
              <a:t>UTTARAKHAND FLOOD</a:t>
            </a:r>
          </a:p>
        </p:txBody>
      </p:sp>
      <p:grpSp>
        <p:nvGrpSpPr>
          <p:cNvPr id="8" name="Group 8"/>
          <p:cNvGrpSpPr/>
          <p:nvPr/>
        </p:nvGrpSpPr>
        <p:grpSpPr>
          <a:xfrm>
            <a:off x="2479961" y="8438344"/>
            <a:ext cx="3387758" cy="799524"/>
            <a:chOff x="0" y="0"/>
            <a:chExt cx="4517010" cy="1066032"/>
          </a:xfrm>
        </p:grpSpPr>
        <p:sp>
          <p:nvSpPr>
            <p:cNvPr id="9" name="TextBox 9"/>
            <p:cNvSpPr txBox="1"/>
            <p:nvPr/>
          </p:nvSpPr>
          <p:spPr>
            <a:xfrm>
              <a:off x="0" y="-19050"/>
              <a:ext cx="4517010" cy="464397"/>
            </a:xfrm>
            <a:prstGeom prst="rect">
              <a:avLst/>
            </a:prstGeom>
          </p:spPr>
          <p:txBody>
            <a:bodyPr lIns="0" tIns="0" rIns="0" bIns="0" rtlCol="0" anchor="t">
              <a:spAutoFit/>
            </a:bodyPr>
            <a:lstStyle/>
            <a:p>
              <a:pPr marL="0" lvl="0" indent="0">
                <a:lnSpc>
                  <a:spcPts val="2860"/>
                </a:lnSpc>
              </a:pPr>
              <a:endParaRPr/>
            </a:p>
          </p:txBody>
        </p:sp>
        <p:sp>
          <p:nvSpPr>
            <p:cNvPr id="10" name="TextBox 10"/>
            <p:cNvSpPr txBox="1"/>
            <p:nvPr/>
          </p:nvSpPr>
          <p:spPr>
            <a:xfrm>
              <a:off x="0" y="496861"/>
              <a:ext cx="4517010" cy="569172"/>
            </a:xfrm>
            <a:prstGeom prst="rect">
              <a:avLst/>
            </a:prstGeom>
          </p:spPr>
          <p:txBody>
            <a:bodyPr lIns="0" tIns="0" rIns="0" bIns="0" rtlCol="0" anchor="t">
              <a:spAutoFit/>
            </a:bodyPr>
            <a:lstStyle/>
            <a:p>
              <a:pPr>
                <a:lnSpc>
                  <a:spcPts val="3640"/>
                </a:lnSpc>
                <a:spcBef>
                  <a:spcPct val="0"/>
                </a:spcBef>
              </a:pPr>
              <a:endParaRPr/>
            </a:p>
          </p:txBody>
        </p:sp>
      </p:grpSp>
      <p:grpSp>
        <p:nvGrpSpPr>
          <p:cNvPr id="11" name="Group 11"/>
          <p:cNvGrpSpPr/>
          <p:nvPr/>
        </p:nvGrpSpPr>
        <p:grpSpPr>
          <a:xfrm>
            <a:off x="15740193" y="7831591"/>
            <a:ext cx="1006516" cy="1006516"/>
            <a:chOff x="0" y="0"/>
            <a:chExt cx="1342021" cy="1342021"/>
          </a:xfrm>
        </p:grpSpPr>
        <p:grpSp>
          <p:nvGrpSpPr>
            <p:cNvPr id="12" name="Group 12"/>
            <p:cNvGrpSpPr/>
            <p:nvPr/>
          </p:nvGrpSpPr>
          <p:grpSpPr>
            <a:xfrm>
              <a:off x="0" y="0"/>
              <a:ext cx="1342021" cy="1342021"/>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id="14" name="Group 14"/>
            <p:cNvGrpSpPr/>
            <p:nvPr/>
          </p:nvGrpSpPr>
          <p:grpSpPr>
            <a:xfrm rot="-5400000">
              <a:off x="503939" y="535979"/>
              <a:ext cx="401658" cy="270062"/>
              <a:chOff x="0" y="0"/>
              <a:chExt cx="1930400" cy="1297940"/>
            </a:xfrm>
          </p:grpSpPr>
          <p:sp>
            <p:nvSpPr>
              <p:cNvPr id="15" name="Freeform 1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6" name="Group 16"/>
          <p:cNvGrpSpPr/>
          <p:nvPr/>
        </p:nvGrpSpPr>
        <p:grpSpPr>
          <a:xfrm>
            <a:off x="758773" y="725539"/>
            <a:ext cx="7200314" cy="1676571"/>
            <a:chOff x="0" y="0"/>
            <a:chExt cx="2836199" cy="660400"/>
          </a:xfrm>
        </p:grpSpPr>
        <p:sp>
          <p:nvSpPr>
            <p:cNvPr id="17" name="Freeform 17"/>
            <p:cNvSpPr/>
            <p:nvPr/>
          </p:nvSpPr>
          <p:spPr>
            <a:xfrm>
              <a:off x="0" y="0"/>
              <a:ext cx="2836199" cy="660400"/>
            </a:xfrm>
            <a:custGeom>
              <a:avLst/>
              <a:gdLst/>
              <a:ahLst/>
              <a:cxnLst/>
              <a:rect l="l" t="t" r="r" b="b"/>
              <a:pathLst>
                <a:path w="2836199" h="660400">
                  <a:moveTo>
                    <a:pt x="2711739" y="660400"/>
                  </a:moveTo>
                  <a:lnTo>
                    <a:pt x="124460" y="660400"/>
                  </a:lnTo>
                  <a:cubicBezTo>
                    <a:pt x="55880" y="660400"/>
                    <a:pt x="0" y="604520"/>
                    <a:pt x="0" y="535940"/>
                  </a:cubicBezTo>
                  <a:lnTo>
                    <a:pt x="0" y="124460"/>
                  </a:lnTo>
                  <a:cubicBezTo>
                    <a:pt x="0" y="55880"/>
                    <a:pt x="55880" y="0"/>
                    <a:pt x="124460" y="0"/>
                  </a:cubicBezTo>
                  <a:lnTo>
                    <a:pt x="2711739" y="0"/>
                  </a:lnTo>
                  <a:cubicBezTo>
                    <a:pt x="2780319" y="0"/>
                    <a:pt x="2836199" y="55880"/>
                    <a:pt x="2836199" y="124460"/>
                  </a:cubicBezTo>
                  <a:lnTo>
                    <a:pt x="2836199" y="535940"/>
                  </a:lnTo>
                  <a:cubicBezTo>
                    <a:pt x="2836199" y="604520"/>
                    <a:pt x="2780319" y="660400"/>
                    <a:pt x="2711739" y="660400"/>
                  </a:cubicBezTo>
                  <a:close/>
                </a:path>
              </a:pathLst>
            </a:custGeom>
            <a:solidFill>
              <a:srgbClr val="FFFFFF"/>
            </a:solidFill>
          </p:spPr>
        </p:sp>
      </p:grpSp>
      <p:sp>
        <p:nvSpPr>
          <p:cNvPr id="18" name="TextBox 18"/>
          <p:cNvSpPr txBox="1"/>
          <p:nvPr/>
        </p:nvSpPr>
        <p:spPr>
          <a:xfrm>
            <a:off x="2205236" y="895350"/>
            <a:ext cx="6136891" cy="1203600"/>
          </a:xfrm>
          <a:prstGeom prst="rect">
            <a:avLst/>
          </a:prstGeom>
        </p:spPr>
        <p:txBody>
          <a:bodyPr lIns="0" tIns="0" rIns="0" bIns="0" rtlCol="0" anchor="t">
            <a:spAutoFit/>
          </a:bodyPr>
          <a:lstStyle/>
          <a:p>
            <a:pPr>
              <a:lnSpc>
                <a:spcPts val="9922"/>
              </a:lnSpc>
              <a:spcBef>
                <a:spcPct val="0"/>
              </a:spcBef>
            </a:pPr>
            <a:r>
              <a:rPr lang="en-US" sz="7087">
                <a:solidFill>
                  <a:srgbClr val="191919"/>
                </a:solidFill>
                <a:latin typeface="Muli Regular"/>
              </a:rPr>
              <a:t>Introduction</a:t>
            </a:r>
          </a:p>
        </p:txBody>
      </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138975"/>
            <a:ext cx="959975" cy="9599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1390650" y="2948305"/>
            <a:ext cx="3616216" cy="1271753"/>
            <a:chOff x="0" y="0"/>
            <a:chExt cx="4821621" cy="1695671"/>
          </a:xfrm>
        </p:grpSpPr>
        <p:grpSp>
          <p:nvGrpSpPr>
            <p:cNvPr id="3" name="Group 3"/>
            <p:cNvGrpSpPr/>
            <p:nvPr/>
          </p:nvGrpSpPr>
          <p:grpSpPr>
            <a:xfrm>
              <a:off x="0" y="0"/>
              <a:ext cx="4821621" cy="1695671"/>
              <a:chOff x="0" y="0"/>
              <a:chExt cx="37782500" cy="13287375"/>
            </a:xfrm>
          </p:grpSpPr>
          <p:sp>
            <p:nvSpPr>
              <p:cNvPr id="4" name="Freeform 4"/>
              <p:cNvSpPr/>
              <p:nvPr/>
            </p:nvSpPr>
            <p:spPr>
              <a:xfrm>
                <a:off x="-12700" y="-12700"/>
                <a:ext cx="37807900" cy="13312775"/>
              </a:xfrm>
              <a:custGeom>
                <a:avLst/>
                <a:gdLst/>
                <a:ahLst/>
                <a:cxnLst/>
                <a:rect l="l" t="t" r="r" b="b"/>
                <a:pathLst>
                  <a:path w="37807900" h="13312775">
                    <a:moveTo>
                      <a:pt x="36945571" y="0"/>
                    </a:moveTo>
                    <a:lnTo>
                      <a:pt x="862330" y="0"/>
                    </a:lnTo>
                    <a:cubicBezTo>
                      <a:pt x="389890" y="0"/>
                      <a:pt x="0" y="389890"/>
                      <a:pt x="0" y="862330"/>
                    </a:cubicBezTo>
                    <a:lnTo>
                      <a:pt x="0" y="12450445"/>
                    </a:lnTo>
                    <a:cubicBezTo>
                      <a:pt x="0" y="12922886"/>
                      <a:pt x="389890" y="13312775"/>
                      <a:pt x="862330" y="13312775"/>
                    </a:cubicBezTo>
                    <a:lnTo>
                      <a:pt x="36945571" y="13312775"/>
                    </a:lnTo>
                    <a:cubicBezTo>
                      <a:pt x="37418011" y="13312775"/>
                      <a:pt x="37807900" y="12922886"/>
                      <a:pt x="37807900" y="12450445"/>
                    </a:cubicBezTo>
                    <a:lnTo>
                      <a:pt x="37807900" y="862330"/>
                    </a:lnTo>
                    <a:cubicBezTo>
                      <a:pt x="37807900" y="389890"/>
                      <a:pt x="37418011" y="0"/>
                      <a:pt x="36945571" y="0"/>
                    </a:cubicBezTo>
                    <a:close/>
                    <a:moveTo>
                      <a:pt x="37617400" y="927100"/>
                    </a:moveTo>
                    <a:lnTo>
                      <a:pt x="37617400" y="12450445"/>
                    </a:lnTo>
                    <a:cubicBezTo>
                      <a:pt x="37617400" y="12817475"/>
                      <a:pt x="37312600" y="13122275"/>
                      <a:pt x="36945571" y="13122275"/>
                    </a:cubicBezTo>
                    <a:lnTo>
                      <a:pt x="862330" y="13122275"/>
                    </a:lnTo>
                    <a:cubicBezTo>
                      <a:pt x="495300" y="13122275"/>
                      <a:pt x="190500" y="12817475"/>
                      <a:pt x="190500" y="12450445"/>
                    </a:cubicBezTo>
                    <a:lnTo>
                      <a:pt x="190500" y="862330"/>
                    </a:lnTo>
                    <a:cubicBezTo>
                      <a:pt x="190500" y="495300"/>
                      <a:pt x="495300" y="190500"/>
                      <a:pt x="862330" y="190500"/>
                    </a:cubicBezTo>
                    <a:lnTo>
                      <a:pt x="36945571" y="190500"/>
                    </a:lnTo>
                    <a:cubicBezTo>
                      <a:pt x="37312600" y="190500"/>
                      <a:pt x="37617400" y="495300"/>
                      <a:pt x="37617400" y="862330"/>
                    </a:cubicBezTo>
                    <a:lnTo>
                      <a:pt x="37617400" y="927100"/>
                    </a:lnTo>
                    <a:close/>
                  </a:path>
                </a:pathLst>
              </a:custGeom>
              <a:solidFill>
                <a:srgbClr val="4C38F2"/>
              </a:solidFill>
            </p:spPr>
          </p:sp>
        </p:grpSp>
        <p:sp>
          <p:nvSpPr>
            <p:cNvPr id="5" name="TextBox 5"/>
            <p:cNvSpPr txBox="1"/>
            <p:nvPr/>
          </p:nvSpPr>
          <p:spPr>
            <a:xfrm>
              <a:off x="766382" y="482963"/>
              <a:ext cx="3288856" cy="701171"/>
            </a:xfrm>
            <a:prstGeom prst="rect">
              <a:avLst/>
            </a:prstGeom>
          </p:spPr>
          <p:txBody>
            <a:bodyPr lIns="0" tIns="0" rIns="0" bIns="0" rtlCol="0" anchor="t">
              <a:spAutoFit/>
            </a:bodyPr>
            <a:lstStyle/>
            <a:p>
              <a:pPr marL="0" lvl="0" indent="0" algn="ctr">
                <a:lnSpc>
                  <a:spcPts val="4354"/>
                </a:lnSpc>
              </a:pPr>
              <a:r>
                <a:rPr lang="en-US" sz="3349" u="none" spc="33">
                  <a:solidFill>
                    <a:srgbClr val="4C38F2"/>
                  </a:solidFill>
                  <a:latin typeface="Muli Bold"/>
                </a:rPr>
                <a:t>WHY?</a:t>
              </a:r>
            </a:p>
          </p:txBody>
        </p:sp>
      </p:grpSp>
      <p:grpSp>
        <p:nvGrpSpPr>
          <p:cNvPr id="6" name="Group 6"/>
          <p:cNvGrpSpPr/>
          <p:nvPr/>
        </p:nvGrpSpPr>
        <p:grpSpPr>
          <a:xfrm>
            <a:off x="10775882" y="2639654"/>
            <a:ext cx="6169771" cy="6144178"/>
            <a:chOff x="0" y="0"/>
            <a:chExt cx="2336039" cy="2326349"/>
          </a:xfrm>
        </p:grpSpPr>
        <p:sp>
          <p:nvSpPr>
            <p:cNvPr id="7" name="Freeform 7"/>
            <p:cNvSpPr/>
            <p:nvPr/>
          </p:nvSpPr>
          <p:spPr>
            <a:xfrm>
              <a:off x="0" y="0"/>
              <a:ext cx="2336040" cy="2326349"/>
            </a:xfrm>
            <a:custGeom>
              <a:avLst/>
              <a:gdLst/>
              <a:ahLst/>
              <a:cxnLst/>
              <a:rect l="l" t="t" r="r" b="b"/>
              <a:pathLst>
                <a:path w="2336040" h="2326349">
                  <a:moveTo>
                    <a:pt x="2211579" y="2326349"/>
                  </a:moveTo>
                  <a:lnTo>
                    <a:pt x="124460" y="2326349"/>
                  </a:lnTo>
                  <a:cubicBezTo>
                    <a:pt x="55880" y="2326349"/>
                    <a:pt x="0" y="2270469"/>
                    <a:pt x="0" y="2201889"/>
                  </a:cubicBezTo>
                  <a:lnTo>
                    <a:pt x="0" y="124460"/>
                  </a:lnTo>
                  <a:cubicBezTo>
                    <a:pt x="0" y="55880"/>
                    <a:pt x="55880" y="0"/>
                    <a:pt x="124460" y="0"/>
                  </a:cubicBezTo>
                  <a:lnTo>
                    <a:pt x="2211580" y="0"/>
                  </a:lnTo>
                  <a:cubicBezTo>
                    <a:pt x="2280159" y="0"/>
                    <a:pt x="2336040" y="55880"/>
                    <a:pt x="2336040" y="124460"/>
                  </a:cubicBezTo>
                  <a:lnTo>
                    <a:pt x="2336040" y="2201889"/>
                  </a:lnTo>
                  <a:cubicBezTo>
                    <a:pt x="2336040" y="2270469"/>
                    <a:pt x="2280159" y="2326349"/>
                    <a:pt x="2211580" y="2326349"/>
                  </a:cubicBezTo>
                  <a:close/>
                </a:path>
              </a:pathLst>
            </a:custGeom>
            <a:solidFill>
              <a:srgbClr val="FFFFFF"/>
            </a:solidFill>
          </p:spPr>
        </p:sp>
      </p:grpSp>
      <p:grpSp>
        <p:nvGrpSpPr>
          <p:cNvPr id="8" name="Group 8"/>
          <p:cNvGrpSpPr>
            <a:grpSpLocks noChangeAspect="1"/>
          </p:cNvGrpSpPr>
          <p:nvPr/>
        </p:nvGrpSpPr>
        <p:grpSpPr>
          <a:xfrm>
            <a:off x="11097330" y="2948305"/>
            <a:ext cx="5526876" cy="5526876"/>
            <a:chOff x="0" y="0"/>
            <a:chExt cx="6350000" cy="6350000"/>
          </a:xfrm>
        </p:grpSpPr>
        <p:sp>
          <p:nvSpPr>
            <p:cNvPr id="9" name="Freeform 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24711" r="-24711" b="-20"/>
              </a:stretch>
            </a:blipFill>
          </p:spPr>
        </p:sp>
      </p:grpSp>
      <p:sp>
        <p:nvSpPr>
          <p:cNvPr id="10" name="TextBox 10"/>
          <p:cNvSpPr txBox="1"/>
          <p:nvPr/>
        </p:nvSpPr>
        <p:spPr>
          <a:xfrm>
            <a:off x="1390650" y="4366895"/>
            <a:ext cx="7753350" cy="2768600"/>
          </a:xfrm>
          <a:prstGeom prst="rect">
            <a:avLst/>
          </a:prstGeom>
        </p:spPr>
        <p:txBody>
          <a:bodyPr lIns="0" tIns="0" rIns="0" bIns="0" rtlCol="0" anchor="t">
            <a:spAutoFit/>
          </a:bodyPr>
          <a:lstStyle/>
          <a:p>
            <a:pPr>
              <a:lnSpc>
                <a:spcPts val="11049"/>
              </a:lnSpc>
            </a:pPr>
            <a:r>
              <a:rPr lang="en-US" sz="8499">
                <a:solidFill>
                  <a:srgbClr val="191919"/>
                </a:solidFill>
                <a:latin typeface="Muli Bold"/>
              </a:rPr>
              <a:t>Causes Behind the Disaster</a:t>
            </a:r>
          </a:p>
        </p:txBody>
      </p:sp>
      <p:grpSp>
        <p:nvGrpSpPr>
          <p:cNvPr id="11" name="Group 11"/>
          <p:cNvGrpSpPr/>
          <p:nvPr/>
        </p:nvGrpSpPr>
        <p:grpSpPr>
          <a:xfrm>
            <a:off x="12666380" y="512857"/>
            <a:ext cx="4592920" cy="1031686"/>
            <a:chOff x="0" y="0"/>
            <a:chExt cx="2940006" cy="660400"/>
          </a:xfrm>
        </p:grpSpPr>
        <p:sp>
          <p:nvSpPr>
            <p:cNvPr id="12" name="Freeform 12"/>
            <p:cNvSpPr/>
            <p:nvPr/>
          </p:nvSpPr>
          <p:spPr>
            <a:xfrm>
              <a:off x="0" y="0"/>
              <a:ext cx="2940006" cy="660400"/>
            </a:xfrm>
            <a:custGeom>
              <a:avLst/>
              <a:gdLst/>
              <a:ahLst/>
              <a:cxnLst/>
              <a:rect l="l" t="t" r="r" b="b"/>
              <a:pathLst>
                <a:path w="2940006" h="660400">
                  <a:moveTo>
                    <a:pt x="2815546" y="660400"/>
                  </a:moveTo>
                  <a:lnTo>
                    <a:pt x="124460" y="660400"/>
                  </a:lnTo>
                  <a:cubicBezTo>
                    <a:pt x="55880" y="660400"/>
                    <a:pt x="0" y="604520"/>
                    <a:pt x="0" y="535940"/>
                  </a:cubicBezTo>
                  <a:lnTo>
                    <a:pt x="0" y="124460"/>
                  </a:lnTo>
                  <a:cubicBezTo>
                    <a:pt x="0" y="55880"/>
                    <a:pt x="55880" y="0"/>
                    <a:pt x="124460" y="0"/>
                  </a:cubicBezTo>
                  <a:lnTo>
                    <a:pt x="2815546" y="0"/>
                  </a:lnTo>
                  <a:cubicBezTo>
                    <a:pt x="2884126" y="0"/>
                    <a:pt x="2940006" y="55880"/>
                    <a:pt x="2940006" y="124460"/>
                  </a:cubicBezTo>
                  <a:lnTo>
                    <a:pt x="2940006" y="535940"/>
                  </a:lnTo>
                  <a:cubicBezTo>
                    <a:pt x="2940006" y="604520"/>
                    <a:pt x="2884126" y="660400"/>
                    <a:pt x="2815546" y="660400"/>
                  </a:cubicBezTo>
                  <a:close/>
                </a:path>
              </a:pathLst>
            </a:custGeom>
            <a:solidFill>
              <a:srgbClr val="4C38F2"/>
            </a:solidFill>
          </p:spPr>
        </p:sp>
      </p:grpSp>
      <p:sp>
        <p:nvSpPr>
          <p:cNvPr id="13" name="TextBox 13"/>
          <p:cNvSpPr txBox="1"/>
          <p:nvPr/>
        </p:nvSpPr>
        <p:spPr>
          <a:xfrm>
            <a:off x="13048670" y="762823"/>
            <a:ext cx="4589836" cy="481289"/>
          </a:xfrm>
          <a:prstGeom prst="rect">
            <a:avLst/>
          </a:prstGeom>
        </p:spPr>
        <p:txBody>
          <a:bodyPr lIns="0" tIns="0" rIns="0" bIns="0" rtlCol="0" anchor="t">
            <a:spAutoFit/>
          </a:bodyPr>
          <a:lstStyle/>
          <a:p>
            <a:pPr marL="0" lvl="0" indent="0">
              <a:lnSpc>
                <a:spcPts val="3880"/>
              </a:lnSpc>
            </a:pPr>
            <a:r>
              <a:rPr lang="en-US" sz="2985" spc="29">
                <a:solidFill>
                  <a:srgbClr val="FFFFFF"/>
                </a:solidFill>
                <a:latin typeface="Muli Bold"/>
              </a:rPr>
              <a:t>CHAMOLI DISASTER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758773" y="3950717"/>
            <a:ext cx="16230600" cy="5287151"/>
            <a:chOff x="0" y="0"/>
            <a:chExt cx="5490351" cy="1788493"/>
          </a:xfrm>
        </p:grpSpPr>
        <p:sp>
          <p:nvSpPr>
            <p:cNvPr id="3" name="Freeform 3"/>
            <p:cNvSpPr/>
            <p:nvPr/>
          </p:nvSpPr>
          <p:spPr>
            <a:xfrm>
              <a:off x="0" y="0"/>
              <a:ext cx="5490351" cy="1788493"/>
            </a:xfrm>
            <a:custGeom>
              <a:avLst/>
              <a:gdLst/>
              <a:ahLst/>
              <a:cxnLst/>
              <a:rect l="l" t="t" r="r" b="b"/>
              <a:pathLst>
                <a:path w="5490351" h="1788493">
                  <a:moveTo>
                    <a:pt x="5365891" y="1788493"/>
                  </a:moveTo>
                  <a:lnTo>
                    <a:pt x="124460" y="1788493"/>
                  </a:lnTo>
                  <a:cubicBezTo>
                    <a:pt x="55880" y="1788493"/>
                    <a:pt x="0" y="1732613"/>
                    <a:pt x="0" y="1664033"/>
                  </a:cubicBezTo>
                  <a:lnTo>
                    <a:pt x="0" y="124460"/>
                  </a:lnTo>
                  <a:cubicBezTo>
                    <a:pt x="0" y="55880"/>
                    <a:pt x="55880" y="0"/>
                    <a:pt x="124460" y="0"/>
                  </a:cubicBezTo>
                  <a:lnTo>
                    <a:pt x="5365891" y="0"/>
                  </a:lnTo>
                  <a:cubicBezTo>
                    <a:pt x="5434471" y="0"/>
                    <a:pt x="5490351" y="55880"/>
                    <a:pt x="5490351" y="124460"/>
                  </a:cubicBezTo>
                  <a:lnTo>
                    <a:pt x="5490351" y="1664033"/>
                  </a:lnTo>
                  <a:cubicBezTo>
                    <a:pt x="5490351" y="1732613"/>
                    <a:pt x="5434471" y="1788493"/>
                    <a:pt x="5365891" y="1788493"/>
                  </a:cubicBezTo>
                  <a:close/>
                </a:path>
              </a:pathLst>
            </a:custGeom>
            <a:solidFill>
              <a:srgbClr val="FFFFFF"/>
            </a:solidFill>
          </p:spPr>
        </p:sp>
      </p:grpSp>
      <p:grpSp>
        <p:nvGrpSpPr>
          <p:cNvPr id="4" name="Group 4"/>
          <p:cNvGrpSpPr/>
          <p:nvPr/>
        </p:nvGrpSpPr>
        <p:grpSpPr>
          <a:xfrm>
            <a:off x="758773" y="2968870"/>
            <a:ext cx="16230600" cy="1031686"/>
            <a:chOff x="0" y="0"/>
            <a:chExt cx="10389482" cy="660400"/>
          </a:xfrm>
        </p:grpSpPr>
        <p:sp>
          <p:nvSpPr>
            <p:cNvPr id="5" name="Freeform 5"/>
            <p:cNvSpPr/>
            <p:nvPr/>
          </p:nvSpPr>
          <p:spPr>
            <a:xfrm>
              <a:off x="0" y="0"/>
              <a:ext cx="10389482" cy="660400"/>
            </a:xfrm>
            <a:custGeom>
              <a:avLst/>
              <a:gdLst/>
              <a:ahLst/>
              <a:cxnLst/>
              <a:rect l="l" t="t" r="r" b="b"/>
              <a:pathLst>
                <a:path w="10389482" h="660400">
                  <a:moveTo>
                    <a:pt x="10265022" y="660400"/>
                  </a:moveTo>
                  <a:lnTo>
                    <a:pt x="124460" y="660400"/>
                  </a:lnTo>
                  <a:cubicBezTo>
                    <a:pt x="55880" y="660400"/>
                    <a:pt x="0" y="604520"/>
                    <a:pt x="0" y="535940"/>
                  </a:cubicBezTo>
                  <a:lnTo>
                    <a:pt x="0" y="124460"/>
                  </a:lnTo>
                  <a:cubicBezTo>
                    <a:pt x="0" y="55880"/>
                    <a:pt x="55880" y="0"/>
                    <a:pt x="124460" y="0"/>
                  </a:cubicBezTo>
                  <a:lnTo>
                    <a:pt x="10265022" y="0"/>
                  </a:lnTo>
                  <a:cubicBezTo>
                    <a:pt x="10333603" y="0"/>
                    <a:pt x="10389482" y="55880"/>
                    <a:pt x="10389482" y="124460"/>
                  </a:cubicBezTo>
                  <a:lnTo>
                    <a:pt x="10389482" y="535940"/>
                  </a:lnTo>
                  <a:cubicBezTo>
                    <a:pt x="10389482" y="604520"/>
                    <a:pt x="10333603" y="660400"/>
                    <a:pt x="10265022" y="660400"/>
                  </a:cubicBezTo>
                  <a:close/>
                </a:path>
              </a:pathLst>
            </a:custGeom>
            <a:solidFill>
              <a:srgbClr val="4C38F2"/>
            </a:solidFill>
          </p:spPr>
        </p:sp>
      </p:grpSp>
      <p:sp>
        <p:nvSpPr>
          <p:cNvPr id="6" name="TextBox 6"/>
          <p:cNvSpPr txBox="1"/>
          <p:nvPr/>
        </p:nvSpPr>
        <p:spPr>
          <a:xfrm>
            <a:off x="1417639" y="3218836"/>
            <a:ext cx="12283798" cy="503179"/>
          </a:xfrm>
          <a:prstGeom prst="rect">
            <a:avLst/>
          </a:prstGeom>
        </p:spPr>
        <p:txBody>
          <a:bodyPr lIns="0" tIns="0" rIns="0" bIns="0" rtlCol="0" anchor="t">
            <a:spAutoFit/>
          </a:bodyPr>
          <a:lstStyle/>
          <a:p>
            <a:pPr marL="0" lvl="0" indent="0">
              <a:lnSpc>
                <a:spcPts val="4068"/>
              </a:lnSpc>
            </a:pPr>
            <a:r>
              <a:rPr lang="en-US" sz="3129" spc="31" dirty="0">
                <a:solidFill>
                  <a:srgbClr val="FFFFFF"/>
                </a:solidFill>
                <a:latin typeface="Muli Bold"/>
              </a:rPr>
              <a:t>UTTARAKHAND FLOOD</a:t>
            </a:r>
          </a:p>
        </p:txBody>
      </p:sp>
      <p:grpSp>
        <p:nvGrpSpPr>
          <p:cNvPr id="7" name="Group 7"/>
          <p:cNvGrpSpPr/>
          <p:nvPr/>
        </p:nvGrpSpPr>
        <p:grpSpPr>
          <a:xfrm>
            <a:off x="15740193" y="7831591"/>
            <a:ext cx="1006516" cy="1006516"/>
            <a:chOff x="0" y="0"/>
            <a:chExt cx="1342021" cy="1342021"/>
          </a:xfrm>
        </p:grpSpPr>
        <p:grpSp>
          <p:nvGrpSpPr>
            <p:cNvPr id="8" name="Group 8"/>
            <p:cNvGrpSpPr/>
            <p:nvPr/>
          </p:nvGrpSpPr>
          <p:grpSpPr>
            <a:xfrm>
              <a:off x="0" y="0"/>
              <a:ext cx="1342021" cy="1342021"/>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id="10" name="Group 10"/>
            <p:cNvGrpSpPr/>
            <p:nvPr/>
          </p:nvGrpSpPr>
          <p:grpSpPr>
            <a:xfrm rot="-5400000">
              <a:off x="503939" y="535979"/>
              <a:ext cx="401658" cy="270062"/>
              <a:chOff x="0" y="0"/>
              <a:chExt cx="1930400" cy="1297940"/>
            </a:xfrm>
          </p:grpSpPr>
          <p:sp>
            <p:nvSpPr>
              <p:cNvPr id="11" name="Freeform 1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grpSp>
        <p:nvGrpSpPr>
          <p:cNvPr id="12" name="Group 12"/>
          <p:cNvGrpSpPr/>
          <p:nvPr/>
        </p:nvGrpSpPr>
        <p:grpSpPr>
          <a:xfrm>
            <a:off x="758773" y="725539"/>
            <a:ext cx="13932394" cy="1676571"/>
            <a:chOff x="0" y="0"/>
            <a:chExt cx="5487960" cy="660400"/>
          </a:xfrm>
        </p:grpSpPr>
        <p:sp>
          <p:nvSpPr>
            <p:cNvPr id="13" name="Freeform 13"/>
            <p:cNvSpPr/>
            <p:nvPr/>
          </p:nvSpPr>
          <p:spPr>
            <a:xfrm>
              <a:off x="0" y="0"/>
              <a:ext cx="5487960" cy="660400"/>
            </a:xfrm>
            <a:custGeom>
              <a:avLst/>
              <a:gdLst/>
              <a:ahLst/>
              <a:cxnLst/>
              <a:rect l="l" t="t" r="r" b="b"/>
              <a:pathLst>
                <a:path w="5487960" h="660400">
                  <a:moveTo>
                    <a:pt x="5363500" y="660400"/>
                  </a:moveTo>
                  <a:lnTo>
                    <a:pt x="124460" y="660400"/>
                  </a:lnTo>
                  <a:cubicBezTo>
                    <a:pt x="55880" y="660400"/>
                    <a:pt x="0" y="604520"/>
                    <a:pt x="0" y="535940"/>
                  </a:cubicBezTo>
                  <a:lnTo>
                    <a:pt x="0" y="124460"/>
                  </a:lnTo>
                  <a:cubicBezTo>
                    <a:pt x="0" y="55880"/>
                    <a:pt x="55880" y="0"/>
                    <a:pt x="124460" y="0"/>
                  </a:cubicBezTo>
                  <a:lnTo>
                    <a:pt x="5363501" y="0"/>
                  </a:lnTo>
                  <a:cubicBezTo>
                    <a:pt x="5432080" y="0"/>
                    <a:pt x="5487960" y="55880"/>
                    <a:pt x="5487960" y="124460"/>
                  </a:cubicBezTo>
                  <a:lnTo>
                    <a:pt x="5487960" y="535940"/>
                  </a:lnTo>
                  <a:cubicBezTo>
                    <a:pt x="5487960" y="604520"/>
                    <a:pt x="5432080" y="660400"/>
                    <a:pt x="5363501" y="660400"/>
                  </a:cubicBezTo>
                  <a:close/>
                </a:path>
              </a:pathLst>
            </a:custGeom>
            <a:solidFill>
              <a:srgbClr val="FFFFFF"/>
            </a:solidFill>
          </p:spPr>
        </p:sp>
      </p:grpSp>
      <p:sp>
        <p:nvSpPr>
          <p:cNvPr id="14" name="TextBox 14"/>
          <p:cNvSpPr txBox="1"/>
          <p:nvPr/>
        </p:nvSpPr>
        <p:spPr>
          <a:xfrm>
            <a:off x="2205236" y="895350"/>
            <a:ext cx="12975033" cy="1203600"/>
          </a:xfrm>
          <a:prstGeom prst="rect">
            <a:avLst/>
          </a:prstGeom>
        </p:spPr>
        <p:txBody>
          <a:bodyPr lIns="0" tIns="0" rIns="0" bIns="0" rtlCol="0" anchor="t">
            <a:spAutoFit/>
          </a:bodyPr>
          <a:lstStyle/>
          <a:p>
            <a:pPr>
              <a:lnSpc>
                <a:spcPts val="9922"/>
              </a:lnSpc>
              <a:spcBef>
                <a:spcPct val="0"/>
              </a:spcBef>
            </a:pPr>
            <a:r>
              <a:rPr lang="en-US" sz="7087">
                <a:solidFill>
                  <a:srgbClr val="191919"/>
                </a:solidFill>
                <a:latin typeface="Muli Regular"/>
              </a:rPr>
              <a:t>Causes Behind the Disaster</a:t>
            </a: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6004" y="1119863"/>
            <a:ext cx="783270" cy="979087"/>
          </a:xfrm>
          <a:prstGeom prst="rect">
            <a:avLst/>
          </a:prstGeom>
        </p:spPr>
      </p:pic>
      <p:sp>
        <p:nvSpPr>
          <p:cNvPr id="16" name="TextBox 16"/>
          <p:cNvSpPr txBox="1"/>
          <p:nvPr/>
        </p:nvSpPr>
        <p:spPr>
          <a:xfrm>
            <a:off x="1221341" y="4396370"/>
            <a:ext cx="15305466" cy="2787416"/>
          </a:xfrm>
          <a:prstGeom prst="rect">
            <a:avLst/>
          </a:prstGeom>
        </p:spPr>
        <p:txBody>
          <a:bodyPr lIns="0" tIns="0" rIns="0" bIns="0" rtlCol="0" anchor="t">
            <a:spAutoFit/>
          </a:bodyPr>
          <a:lstStyle/>
          <a:p>
            <a:pPr algn="just">
              <a:lnSpc>
                <a:spcPts val="5548"/>
              </a:lnSpc>
            </a:pPr>
            <a:r>
              <a:rPr lang="en-US" sz="4268" dirty="0">
                <a:solidFill>
                  <a:srgbClr val="191919"/>
                </a:solidFill>
                <a:latin typeface="Muli Bold"/>
              </a:rPr>
              <a:t>The incident on February 7, 2021, caused by a landslide, an avalanche or a glacial lake outburst flood in the Rishiganga river damaged the lives and livelihoods of several people.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758773" y="3950717"/>
            <a:ext cx="16230600" cy="5287151"/>
            <a:chOff x="0" y="0"/>
            <a:chExt cx="5490351" cy="1788493"/>
          </a:xfrm>
        </p:grpSpPr>
        <p:sp>
          <p:nvSpPr>
            <p:cNvPr id="3" name="Freeform 3"/>
            <p:cNvSpPr/>
            <p:nvPr/>
          </p:nvSpPr>
          <p:spPr>
            <a:xfrm>
              <a:off x="0" y="0"/>
              <a:ext cx="5490351" cy="1788493"/>
            </a:xfrm>
            <a:custGeom>
              <a:avLst/>
              <a:gdLst/>
              <a:ahLst/>
              <a:cxnLst/>
              <a:rect l="l" t="t" r="r" b="b"/>
              <a:pathLst>
                <a:path w="5490351" h="1788493">
                  <a:moveTo>
                    <a:pt x="5365891" y="1788493"/>
                  </a:moveTo>
                  <a:lnTo>
                    <a:pt x="124460" y="1788493"/>
                  </a:lnTo>
                  <a:cubicBezTo>
                    <a:pt x="55880" y="1788493"/>
                    <a:pt x="0" y="1732613"/>
                    <a:pt x="0" y="1664033"/>
                  </a:cubicBezTo>
                  <a:lnTo>
                    <a:pt x="0" y="124460"/>
                  </a:lnTo>
                  <a:cubicBezTo>
                    <a:pt x="0" y="55880"/>
                    <a:pt x="55880" y="0"/>
                    <a:pt x="124460" y="0"/>
                  </a:cubicBezTo>
                  <a:lnTo>
                    <a:pt x="5365891" y="0"/>
                  </a:lnTo>
                  <a:cubicBezTo>
                    <a:pt x="5434471" y="0"/>
                    <a:pt x="5490351" y="55880"/>
                    <a:pt x="5490351" y="124460"/>
                  </a:cubicBezTo>
                  <a:lnTo>
                    <a:pt x="5490351" y="1664033"/>
                  </a:lnTo>
                  <a:cubicBezTo>
                    <a:pt x="5490351" y="1732613"/>
                    <a:pt x="5434471" y="1788493"/>
                    <a:pt x="5365891" y="1788493"/>
                  </a:cubicBezTo>
                  <a:close/>
                </a:path>
              </a:pathLst>
            </a:custGeom>
            <a:solidFill>
              <a:srgbClr val="FFFFFF"/>
            </a:solidFill>
          </p:spPr>
        </p:sp>
      </p:grpSp>
      <p:grpSp>
        <p:nvGrpSpPr>
          <p:cNvPr id="4" name="Group 4"/>
          <p:cNvGrpSpPr/>
          <p:nvPr/>
        </p:nvGrpSpPr>
        <p:grpSpPr>
          <a:xfrm>
            <a:off x="758773" y="2968870"/>
            <a:ext cx="16230600" cy="1031686"/>
            <a:chOff x="0" y="0"/>
            <a:chExt cx="10389482" cy="660400"/>
          </a:xfrm>
        </p:grpSpPr>
        <p:sp>
          <p:nvSpPr>
            <p:cNvPr id="5" name="Freeform 5"/>
            <p:cNvSpPr/>
            <p:nvPr/>
          </p:nvSpPr>
          <p:spPr>
            <a:xfrm>
              <a:off x="0" y="0"/>
              <a:ext cx="10389482" cy="660400"/>
            </a:xfrm>
            <a:custGeom>
              <a:avLst/>
              <a:gdLst/>
              <a:ahLst/>
              <a:cxnLst/>
              <a:rect l="l" t="t" r="r" b="b"/>
              <a:pathLst>
                <a:path w="10389482" h="660400">
                  <a:moveTo>
                    <a:pt x="10265022" y="660400"/>
                  </a:moveTo>
                  <a:lnTo>
                    <a:pt x="124460" y="660400"/>
                  </a:lnTo>
                  <a:cubicBezTo>
                    <a:pt x="55880" y="660400"/>
                    <a:pt x="0" y="604520"/>
                    <a:pt x="0" y="535940"/>
                  </a:cubicBezTo>
                  <a:lnTo>
                    <a:pt x="0" y="124460"/>
                  </a:lnTo>
                  <a:cubicBezTo>
                    <a:pt x="0" y="55880"/>
                    <a:pt x="55880" y="0"/>
                    <a:pt x="124460" y="0"/>
                  </a:cubicBezTo>
                  <a:lnTo>
                    <a:pt x="10265022" y="0"/>
                  </a:lnTo>
                  <a:cubicBezTo>
                    <a:pt x="10333603" y="0"/>
                    <a:pt x="10389482" y="55880"/>
                    <a:pt x="10389482" y="124460"/>
                  </a:cubicBezTo>
                  <a:lnTo>
                    <a:pt x="10389482" y="535940"/>
                  </a:lnTo>
                  <a:cubicBezTo>
                    <a:pt x="10389482" y="604520"/>
                    <a:pt x="10333603" y="660400"/>
                    <a:pt x="10265022" y="660400"/>
                  </a:cubicBezTo>
                  <a:close/>
                </a:path>
              </a:pathLst>
            </a:custGeom>
            <a:solidFill>
              <a:srgbClr val="4C38F2"/>
            </a:solidFill>
          </p:spPr>
        </p:sp>
      </p:grpSp>
      <p:sp>
        <p:nvSpPr>
          <p:cNvPr id="6" name="TextBox 6"/>
          <p:cNvSpPr txBox="1"/>
          <p:nvPr/>
        </p:nvSpPr>
        <p:spPr>
          <a:xfrm>
            <a:off x="1417639" y="3218836"/>
            <a:ext cx="12283798" cy="503179"/>
          </a:xfrm>
          <a:prstGeom prst="rect">
            <a:avLst/>
          </a:prstGeom>
        </p:spPr>
        <p:txBody>
          <a:bodyPr lIns="0" tIns="0" rIns="0" bIns="0" rtlCol="0" anchor="t">
            <a:spAutoFit/>
          </a:bodyPr>
          <a:lstStyle/>
          <a:p>
            <a:pPr marL="0" lvl="0" indent="0">
              <a:lnSpc>
                <a:spcPts val="4068"/>
              </a:lnSpc>
            </a:pPr>
            <a:r>
              <a:rPr lang="en-US" sz="3129" spc="31">
                <a:solidFill>
                  <a:srgbClr val="FFFFFF"/>
                </a:solidFill>
                <a:latin typeface="Muli Bold"/>
              </a:rPr>
              <a:t>UTTARAKHAND FLOOD</a:t>
            </a:r>
          </a:p>
        </p:txBody>
      </p:sp>
      <p:grpSp>
        <p:nvGrpSpPr>
          <p:cNvPr id="7" name="Group 7"/>
          <p:cNvGrpSpPr/>
          <p:nvPr/>
        </p:nvGrpSpPr>
        <p:grpSpPr>
          <a:xfrm>
            <a:off x="2479961" y="8438344"/>
            <a:ext cx="3387758" cy="799524"/>
            <a:chOff x="0" y="0"/>
            <a:chExt cx="4517010" cy="1066032"/>
          </a:xfrm>
        </p:grpSpPr>
        <p:sp>
          <p:nvSpPr>
            <p:cNvPr id="8" name="TextBox 8"/>
            <p:cNvSpPr txBox="1"/>
            <p:nvPr/>
          </p:nvSpPr>
          <p:spPr>
            <a:xfrm>
              <a:off x="0" y="-19050"/>
              <a:ext cx="4517010" cy="464397"/>
            </a:xfrm>
            <a:prstGeom prst="rect">
              <a:avLst/>
            </a:prstGeom>
          </p:spPr>
          <p:txBody>
            <a:bodyPr lIns="0" tIns="0" rIns="0" bIns="0" rtlCol="0" anchor="t">
              <a:spAutoFit/>
            </a:bodyPr>
            <a:lstStyle/>
            <a:p>
              <a:pPr marL="0" lvl="0" indent="0">
                <a:lnSpc>
                  <a:spcPts val="2860"/>
                </a:lnSpc>
              </a:pPr>
              <a:endParaRPr/>
            </a:p>
          </p:txBody>
        </p:sp>
        <p:sp>
          <p:nvSpPr>
            <p:cNvPr id="9" name="TextBox 9"/>
            <p:cNvSpPr txBox="1"/>
            <p:nvPr/>
          </p:nvSpPr>
          <p:spPr>
            <a:xfrm>
              <a:off x="0" y="496861"/>
              <a:ext cx="4517010" cy="569172"/>
            </a:xfrm>
            <a:prstGeom prst="rect">
              <a:avLst/>
            </a:prstGeom>
          </p:spPr>
          <p:txBody>
            <a:bodyPr lIns="0" tIns="0" rIns="0" bIns="0" rtlCol="0" anchor="t">
              <a:spAutoFit/>
            </a:bodyPr>
            <a:lstStyle/>
            <a:p>
              <a:pPr>
                <a:lnSpc>
                  <a:spcPts val="3640"/>
                </a:lnSpc>
                <a:spcBef>
                  <a:spcPct val="0"/>
                </a:spcBef>
              </a:pPr>
              <a:endParaRPr/>
            </a:p>
          </p:txBody>
        </p:sp>
      </p:grpSp>
      <p:grpSp>
        <p:nvGrpSpPr>
          <p:cNvPr id="10" name="Group 10"/>
          <p:cNvGrpSpPr/>
          <p:nvPr/>
        </p:nvGrpSpPr>
        <p:grpSpPr>
          <a:xfrm>
            <a:off x="758773" y="725539"/>
            <a:ext cx="13932394" cy="1676571"/>
            <a:chOff x="0" y="0"/>
            <a:chExt cx="5487960" cy="660400"/>
          </a:xfrm>
        </p:grpSpPr>
        <p:sp>
          <p:nvSpPr>
            <p:cNvPr id="11" name="Freeform 11"/>
            <p:cNvSpPr/>
            <p:nvPr/>
          </p:nvSpPr>
          <p:spPr>
            <a:xfrm>
              <a:off x="0" y="0"/>
              <a:ext cx="5487960" cy="660400"/>
            </a:xfrm>
            <a:custGeom>
              <a:avLst/>
              <a:gdLst/>
              <a:ahLst/>
              <a:cxnLst/>
              <a:rect l="l" t="t" r="r" b="b"/>
              <a:pathLst>
                <a:path w="5487960" h="660400">
                  <a:moveTo>
                    <a:pt x="5363500" y="660400"/>
                  </a:moveTo>
                  <a:lnTo>
                    <a:pt x="124460" y="660400"/>
                  </a:lnTo>
                  <a:cubicBezTo>
                    <a:pt x="55880" y="660400"/>
                    <a:pt x="0" y="604520"/>
                    <a:pt x="0" y="535940"/>
                  </a:cubicBezTo>
                  <a:lnTo>
                    <a:pt x="0" y="124460"/>
                  </a:lnTo>
                  <a:cubicBezTo>
                    <a:pt x="0" y="55880"/>
                    <a:pt x="55880" y="0"/>
                    <a:pt x="124460" y="0"/>
                  </a:cubicBezTo>
                  <a:lnTo>
                    <a:pt x="5363501" y="0"/>
                  </a:lnTo>
                  <a:cubicBezTo>
                    <a:pt x="5432080" y="0"/>
                    <a:pt x="5487960" y="55880"/>
                    <a:pt x="5487960" y="124460"/>
                  </a:cubicBezTo>
                  <a:lnTo>
                    <a:pt x="5487960" y="535940"/>
                  </a:lnTo>
                  <a:cubicBezTo>
                    <a:pt x="5487960" y="604520"/>
                    <a:pt x="5432080" y="660400"/>
                    <a:pt x="5363501" y="660400"/>
                  </a:cubicBezTo>
                  <a:close/>
                </a:path>
              </a:pathLst>
            </a:custGeom>
            <a:solidFill>
              <a:srgbClr val="FFFFFF"/>
            </a:solidFill>
          </p:spPr>
        </p:sp>
      </p:grpSp>
      <p:sp>
        <p:nvSpPr>
          <p:cNvPr id="12" name="TextBox 12"/>
          <p:cNvSpPr txBox="1"/>
          <p:nvPr/>
        </p:nvSpPr>
        <p:spPr>
          <a:xfrm>
            <a:off x="2205236" y="895350"/>
            <a:ext cx="12975033" cy="1203600"/>
          </a:xfrm>
          <a:prstGeom prst="rect">
            <a:avLst/>
          </a:prstGeom>
        </p:spPr>
        <p:txBody>
          <a:bodyPr lIns="0" tIns="0" rIns="0" bIns="0" rtlCol="0" anchor="t">
            <a:spAutoFit/>
          </a:bodyPr>
          <a:lstStyle/>
          <a:p>
            <a:pPr>
              <a:lnSpc>
                <a:spcPts val="9922"/>
              </a:lnSpc>
              <a:spcBef>
                <a:spcPct val="0"/>
              </a:spcBef>
            </a:pPr>
            <a:r>
              <a:rPr lang="en-US" sz="7087">
                <a:solidFill>
                  <a:srgbClr val="191919"/>
                </a:solidFill>
                <a:latin typeface="Muli Regular"/>
              </a:rPr>
              <a:t>Causes Behind the Disaster</a:t>
            </a:r>
          </a:p>
        </p:txBody>
      </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6004" y="1119863"/>
            <a:ext cx="783270" cy="979087"/>
          </a:xfrm>
          <a:prstGeom prst="rect">
            <a:avLst/>
          </a:prstGeom>
        </p:spPr>
      </p:pic>
      <p:grpSp>
        <p:nvGrpSpPr>
          <p:cNvPr id="14" name="Group 14"/>
          <p:cNvGrpSpPr/>
          <p:nvPr/>
        </p:nvGrpSpPr>
        <p:grpSpPr>
          <a:xfrm>
            <a:off x="15740193" y="7831591"/>
            <a:ext cx="1006516" cy="1006516"/>
            <a:chOff x="0" y="0"/>
            <a:chExt cx="1342021" cy="1342021"/>
          </a:xfrm>
        </p:grpSpPr>
        <p:grpSp>
          <p:nvGrpSpPr>
            <p:cNvPr id="15" name="Group 15"/>
            <p:cNvGrpSpPr/>
            <p:nvPr/>
          </p:nvGrpSpPr>
          <p:grpSpPr>
            <a:xfrm>
              <a:off x="0" y="0"/>
              <a:ext cx="1342021" cy="1342021"/>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id="17" name="Group 17"/>
            <p:cNvGrpSpPr/>
            <p:nvPr/>
          </p:nvGrpSpPr>
          <p:grpSpPr>
            <a:xfrm rot="-5400000">
              <a:off x="503939" y="535979"/>
              <a:ext cx="401658" cy="270062"/>
              <a:chOff x="0" y="0"/>
              <a:chExt cx="1930400" cy="1297940"/>
            </a:xfrm>
          </p:grpSpPr>
          <p:sp>
            <p:nvSpPr>
              <p:cNvPr id="18" name="Freeform 18"/>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
        <p:nvSpPr>
          <p:cNvPr id="19" name="TextBox 19"/>
          <p:cNvSpPr txBox="1"/>
          <p:nvPr/>
        </p:nvSpPr>
        <p:spPr>
          <a:xfrm>
            <a:off x="1209539" y="4440115"/>
            <a:ext cx="15329070" cy="1368670"/>
          </a:xfrm>
          <a:prstGeom prst="rect">
            <a:avLst/>
          </a:prstGeom>
        </p:spPr>
        <p:txBody>
          <a:bodyPr lIns="0" tIns="0" rIns="0" bIns="0" rtlCol="0" anchor="t">
            <a:spAutoFit/>
          </a:bodyPr>
          <a:lstStyle/>
          <a:p>
            <a:pPr algn="just">
              <a:lnSpc>
                <a:spcPts val="5499"/>
              </a:lnSpc>
            </a:pPr>
            <a:r>
              <a:rPr lang="en-US" sz="4230">
                <a:solidFill>
                  <a:srgbClr val="191919"/>
                </a:solidFill>
                <a:latin typeface="Muli Bold"/>
              </a:rPr>
              <a:t>Flood was caused by a portion of glacier being torn away and causing a landslide</a:t>
            </a:r>
          </a:p>
        </p:txBody>
      </p:sp>
      <p:sp>
        <p:nvSpPr>
          <p:cNvPr id="20" name="TextBox 20"/>
          <p:cNvSpPr txBox="1"/>
          <p:nvPr/>
        </p:nvSpPr>
        <p:spPr>
          <a:xfrm>
            <a:off x="1209539" y="5987467"/>
            <a:ext cx="15329070" cy="2060820"/>
          </a:xfrm>
          <a:prstGeom prst="rect">
            <a:avLst/>
          </a:prstGeom>
        </p:spPr>
        <p:txBody>
          <a:bodyPr lIns="0" tIns="0" rIns="0" bIns="0" rtlCol="0" anchor="t">
            <a:spAutoFit/>
          </a:bodyPr>
          <a:lstStyle/>
          <a:p>
            <a:pPr algn="just">
              <a:lnSpc>
                <a:spcPts val="5499"/>
              </a:lnSpc>
            </a:pPr>
            <a:r>
              <a:rPr lang="en-US" sz="4230" dirty="0">
                <a:solidFill>
                  <a:srgbClr val="191919"/>
                </a:solidFill>
                <a:latin typeface="Muli Bold"/>
              </a:rPr>
              <a:t>In June 2021, the </a:t>
            </a:r>
            <a:r>
              <a:rPr lang="en-US" sz="4330" dirty="0">
                <a:solidFill>
                  <a:srgbClr val="191919"/>
                </a:solidFill>
                <a:latin typeface="Muli Bold" panose="020B0604020202020204" charset="0"/>
              </a:rPr>
              <a:t>International</a:t>
            </a:r>
            <a:r>
              <a:rPr lang="en-US" sz="4230" dirty="0">
                <a:solidFill>
                  <a:srgbClr val="191919"/>
                </a:solidFill>
                <a:latin typeface="Muli Bold"/>
              </a:rPr>
              <a:t> Charter 'Space and Major Disasters' published a study that confirmed a large rock and ice avalanche as the cause of the disaster.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2E7EB"/>
        </a:solidFill>
        <a:effectLst/>
      </p:bgPr>
    </p:bg>
    <p:spTree>
      <p:nvGrpSpPr>
        <p:cNvPr id="1" name=""/>
        <p:cNvGrpSpPr/>
        <p:nvPr/>
      </p:nvGrpSpPr>
      <p:grpSpPr>
        <a:xfrm>
          <a:off x="0" y="0"/>
          <a:ext cx="0" cy="0"/>
          <a:chOff x="0" y="0"/>
          <a:chExt cx="0" cy="0"/>
        </a:xfrm>
      </p:grpSpPr>
      <p:grpSp>
        <p:nvGrpSpPr>
          <p:cNvPr id="2" name="Group 2"/>
          <p:cNvGrpSpPr/>
          <p:nvPr/>
        </p:nvGrpSpPr>
        <p:grpSpPr>
          <a:xfrm>
            <a:off x="758773" y="3950717"/>
            <a:ext cx="16230600" cy="5287151"/>
            <a:chOff x="0" y="0"/>
            <a:chExt cx="5490351" cy="1788493"/>
          </a:xfrm>
        </p:grpSpPr>
        <p:sp>
          <p:nvSpPr>
            <p:cNvPr id="3" name="Freeform 3"/>
            <p:cNvSpPr/>
            <p:nvPr/>
          </p:nvSpPr>
          <p:spPr>
            <a:xfrm>
              <a:off x="0" y="0"/>
              <a:ext cx="5490351" cy="1788493"/>
            </a:xfrm>
            <a:custGeom>
              <a:avLst/>
              <a:gdLst/>
              <a:ahLst/>
              <a:cxnLst/>
              <a:rect l="l" t="t" r="r" b="b"/>
              <a:pathLst>
                <a:path w="5490351" h="1788493">
                  <a:moveTo>
                    <a:pt x="5365891" y="1788493"/>
                  </a:moveTo>
                  <a:lnTo>
                    <a:pt x="124460" y="1788493"/>
                  </a:lnTo>
                  <a:cubicBezTo>
                    <a:pt x="55880" y="1788493"/>
                    <a:pt x="0" y="1732613"/>
                    <a:pt x="0" y="1664033"/>
                  </a:cubicBezTo>
                  <a:lnTo>
                    <a:pt x="0" y="124460"/>
                  </a:lnTo>
                  <a:cubicBezTo>
                    <a:pt x="0" y="55880"/>
                    <a:pt x="55880" y="0"/>
                    <a:pt x="124460" y="0"/>
                  </a:cubicBezTo>
                  <a:lnTo>
                    <a:pt x="5365891" y="0"/>
                  </a:lnTo>
                  <a:cubicBezTo>
                    <a:pt x="5434471" y="0"/>
                    <a:pt x="5490351" y="55880"/>
                    <a:pt x="5490351" y="124460"/>
                  </a:cubicBezTo>
                  <a:lnTo>
                    <a:pt x="5490351" y="1664033"/>
                  </a:lnTo>
                  <a:cubicBezTo>
                    <a:pt x="5490351" y="1732613"/>
                    <a:pt x="5434471" y="1788493"/>
                    <a:pt x="5365891" y="1788493"/>
                  </a:cubicBezTo>
                  <a:close/>
                </a:path>
              </a:pathLst>
            </a:custGeom>
            <a:solidFill>
              <a:srgbClr val="FFFFFF"/>
            </a:solidFill>
          </p:spPr>
        </p:sp>
      </p:grpSp>
      <p:sp>
        <p:nvSpPr>
          <p:cNvPr id="4" name="TextBox 4"/>
          <p:cNvSpPr txBox="1"/>
          <p:nvPr/>
        </p:nvSpPr>
        <p:spPr>
          <a:xfrm>
            <a:off x="1221341" y="4345675"/>
            <a:ext cx="15305466" cy="3485916"/>
          </a:xfrm>
          <a:prstGeom prst="rect">
            <a:avLst/>
          </a:prstGeom>
        </p:spPr>
        <p:txBody>
          <a:bodyPr lIns="0" tIns="0" rIns="0" bIns="0" rtlCol="0" anchor="t">
            <a:spAutoFit/>
          </a:bodyPr>
          <a:lstStyle/>
          <a:p>
            <a:pPr algn="just">
              <a:lnSpc>
                <a:spcPts val="5548"/>
              </a:lnSpc>
            </a:pPr>
            <a:r>
              <a:rPr lang="en-US" sz="4268">
                <a:solidFill>
                  <a:srgbClr val="191919"/>
                </a:solidFill>
                <a:latin typeface="Muli Bold"/>
              </a:rPr>
              <a:t>The reports estimate the avalanche at about 27 million cubic meters, consisting of 80% rock and 20% glacier ice. The glacier ice became water over the course of the 3.2km elevation difference from the height , which further worsened the impact by causing a debris flood wave.</a:t>
            </a:r>
          </a:p>
        </p:txBody>
      </p:sp>
      <p:grpSp>
        <p:nvGrpSpPr>
          <p:cNvPr id="5" name="Group 5"/>
          <p:cNvGrpSpPr/>
          <p:nvPr/>
        </p:nvGrpSpPr>
        <p:grpSpPr>
          <a:xfrm>
            <a:off x="758773" y="2968870"/>
            <a:ext cx="16230600" cy="1031686"/>
            <a:chOff x="0" y="0"/>
            <a:chExt cx="10389482" cy="660400"/>
          </a:xfrm>
        </p:grpSpPr>
        <p:sp>
          <p:nvSpPr>
            <p:cNvPr id="6" name="Freeform 6"/>
            <p:cNvSpPr/>
            <p:nvPr/>
          </p:nvSpPr>
          <p:spPr>
            <a:xfrm>
              <a:off x="0" y="0"/>
              <a:ext cx="10389482" cy="660400"/>
            </a:xfrm>
            <a:custGeom>
              <a:avLst/>
              <a:gdLst/>
              <a:ahLst/>
              <a:cxnLst/>
              <a:rect l="l" t="t" r="r" b="b"/>
              <a:pathLst>
                <a:path w="10389482" h="660400">
                  <a:moveTo>
                    <a:pt x="10265022" y="660400"/>
                  </a:moveTo>
                  <a:lnTo>
                    <a:pt x="124460" y="660400"/>
                  </a:lnTo>
                  <a:cubicBezTo>
                    <a:pt x="55880" y="660400"/>
                    <a:pt x="0" y="604520"/>
                    <a:pt x="0" y="535940"/>
                  </a:cubicBezTo>
                  <a:lnTo>
                    <a:pt x="0" y="124460"/>
                  </a:lnTo>
                  <a:cubicBezTo>
                    <a:pt x="0" y="55880"/>
                    <a:pt x="55880" y="0"/>
                    <a:pt x="124460" y="0"/>
                  </a:cubicBezTo>
                  <a:lnTo>
                    <a:pt x="10265022" y="0"/>
                  </a:lnTo>
                  <a:cubicBezTo>
                    <a:pt x="10333603" y="0"/>
                    <a:pt x="10389482" y="55880"/>
                    <a:pt x="10389482" y="124460"/>
                  </a:cubicBezTo>
                  <a:lnTo>
                    <a:pt x="10389482" y="535940"/>
                  </a:lnTo>
                  <a:cubicBezTo>
                    <a:pt x="10389482" y="604520"/>
                    <a:pt x="10333603" y="660400"/>
                    <a:pt x="10265022" y="660400"/>
                  </a:cubicBezTo>
                  <a:close/>
                </a:path>
              </a:pathLst>
            </a:custGeom>
            <a:solidFill>
              <a:srgbClr val="4C38F2"/>
            </a:solidFill>
          </p:spPr>
        </p:sp>
      </p:grpSp>
      <p:sp>
        <p:nvSpPr>
          <p:cNvPr id="7" name="TextBox 7"/>
          <p:cNvSpPr txBox="1"/>
          <p:nvPr/>
        </p:nvSpPr>
        <p:spPr>
          <a:xfrm>
            <a:off x="1417639" y="3218836"/>
            <a:ext cx="12283798" cy="503179"/>
          </a:xfrm>
          <a:prstGeom prst="rect">
            <a:avLst/>
          </a:prstGeom>
        </p:spPr>
        <p:txBody>
          <a:bodyPr lIns="0" tIns="0" rIns="0" bIns="0" rtlCol="0" anchor="t">
            <a:spAutoFit/>
          </a:bodyPr>
          <a:lstStyle/>
          <a:p>
            <a:pPr marL="0" lvl="0" indent="0">
              <a:lnSpc>
                <a:spcPts val="4068"/>
              </a:lnSpc>
            </a:pPr>
            <a:r>
              <a:rPr lang="en-US" sz="3129" spc="31">
                <a:solidFill>
                  <a:srgbClr val="FFFFFF"/>
                </a:solidFill>
                <a:latin typeface="Muli Bold"/>
              </a:rPr>
              <a:t>UTTARAKHAND FLOOD</a:t>
            </a:r>
          </a:p>
        </p:txBody>
      </p:sp>
      <p:grpSp>
        <p:nvGrpSpPr>
          <p:cNvPr id="8" name="Group 8"/>
          <p:cNvGrpSpPr/>
          <p:nvPr/>
        </p:nvGrpSpPr>
        <p:grpSpPr>
          <a:xfrm>
            <a:off x="2479961" y="8438344"/>
            <a:ext cx="3387758" cy="799524"/>
            <a:chOff x="0" y="0"/>
            <a:chExt cx="4517010" cy="1066032"/>
          </a:xfrm>
        </p:grpSpPr>
        <p:sp>
          <p:nvSpPr>
            <p:cNvPr id="9" name="TextBox 9"/>
            <p:cNvSpPr txBox="1"/>
            <p:nvPr/>
          </p:nvSpPr>
          <p:spPr>
            <a:xfrm>
              <a:off x="0" y="-19050"/>
              <a:ext cx="4517010" cy="464397"/>
            </a:xfrm>
            <a:prstGeom prst="rect">
              <a:avLst/>
            </a:prstGeom>
          </p:spPr>
          <p:txBody>
            <a:bodyPr lIns="0" tIns="0" rIns="0" bIns="0" rtlCol="0" anchor="t">
              <a:spAutoFit/>
            </a:bodyPr>
            <a:lstStyle/>
            <a:p>
              <a:pPr marL="0" lvl="0" indent="0">
                <a:lnSpc>
                  <a:spcPts val="2860"/>
                </a:lnSpc>
              </a:pPr>
              <a:endParaRPr/>
            </a:p>
          </p:txBody>
        </p:sp>
        <p:sp>
          <p:nvSpPr>
            <p:cNvPr id="10" name="TextBox 10"/>
            <p:cNvSpPr txBox="1"/>
            <p:nvPr/>
          </p:nvSpPr>
          <p:spPr>
            <a:xfrm>
              <a:off x="0" y="496861"/>
              <a:ext cx="4517010" cy="569172"/>
            </a:xfrm>
            <a:prstGeom prst="rect">
              <a:avLst/>
            </a:prstGeom>
          </p:spPr>
          <p:txBody>
            <a:bodyPr lIns="0" tIns="0" rIns="0" bIns="0" rtlCol="0" anchor="t">
              <a:spAutoFit/>
            </a:bodyPr>
            <a:lstStyle/>
            <a:p>
              <a:pPr>
                <a:lnSpc>
                  <a:spcPts val="3640"/>
                </a:lnSpc>
                <a:spcBef>
                  <a:spcPct val="0"/>
                </a:spcBef>
              </a:pPr>
              <a:endParaRPr/>
            </a:p>
          </p:txBody>
        </p:sp>
      </p:grpSp>
      <p:grpSp>
        <p:nvGrpSpPr>
          <p:cNvPr id="11" name="Group 11"/>
          <p:cNvGrpSpPr/>
          <p:nvPr/>
        </p:nvGrpSpPr>
        <p:grpSpPr>
          <a:xfrm>
            <a:off x="758773" y="725539"/>
            <a:ext cx="13932394" cy="1676571"/>
            <a:chOff x="0" y="0"/>
            <a:chExt cx="5487960" cy="660400"/>
          </a:xfrm>
        </p:grpSpPr>
        <p:sp>
          <p:nvSpPr>
            <p:cNvPr id="12" name="Freeform 12"/>
            <p:cNvSpPr/>
            <p:nvPr/>
          </p:nvSpPr>
          <p:spPr>
            <a:xfrm>
              <a:off x="0" y="0"/>
              <a:ext cx="5487960" cy="660400"/>
            </a:xfrm>
            <a:custGeom>
              <a:avLst/>
              <a:gdLst/>
              <a:ahLst/>
              <a:cxnLst/>
              <a:rect l="l" t="t" r="r" b="b"/>
              <a:pathLst>
                <a:path w="5487960" h="660400">
                  <a:moveTo>
                    <a:pt x="5363500" y="660400"/>
                  </a:moveTo>
                  <a:lnTo>
                    <a:pt x="124460" y="660400"/>
                  </a:lnTo>
                  <a:cubicBezTo>
                    <a:pt x="55880" y="660400"/>
                    <a:pt x="0" y="604520"/>
                    <a:pt x="0" y="535940"/>
                  </a:cubicBezTo>
                  <a:lnTo>
                    <a:pt x="0" y="124460"/>
                  </a:lnTo>
                  <a:cubicBezTo>
                    <a:pt x="0" y="55880"/>
                    <a:pt x="55880" y="0"/>
                    <a:pt x="124460" y="0"/>
                  </a:cubicBezTo>
                  <a:lnTo>
                    <a:pt x="5363501" y="0"/>
                  </a:lnTo>
                  <a:cubicBezTo>
                    <a:pt x="5432080" y="0"/>
                    <a:pt x="5487960" y="55880"/>
                    <a:pt x="5487960" y="124460"/>
                  </a:cubicBezTo>
                  <a:lnTo>
                    <a:pt x="5487960" y="535940"/>
                  </a:lnTo>
                  <a:cubicBezTo>
                    <a:pt x="5487960" y="604520"/>
                    <a:pt x="5432080" y="660400"/>
                    <a:pt x="5363501" y="660400"/>
                  </a:cubicBezTo>
                  <a:close/>
                </a:path>
              </a:pathLst>
            </a:custGeom>
            <a:solidFill>
              <a:srgbClr val="FFFFFF"/>
            </a:solidFill>
          </p:spPr>
        </p:sp>
      </p:grpSp>
      <p:sp>
        <p:nvSpPr>
          <p:cNvPr id="13" name="TextBox 13"/>
          <p:cNvSpPr txBox="1"/>
          <p:nvPr/>
        </p:nvSpPr>
        <p:spPr>
          <a:xfrm>
            <a:off x="2205236" y="895350"/>
            <a:ext cx="12975033" cy="1203600"/>
          </a:xfrm>
          <a:prstGeom prst="rect">
            <a:avLst/>
          </a:prstGeom>
        </p:spPr>
        <p:txBody>
          <a:bodyPr lIns="0" tIns="0" rIns="0" bIns="0" rtlCol="0" anchor="t">
            <a:spAutoFit/>
          </a:bodyPr>
          <a:lstStyle/>
          <a:p>
            <a:pPr>
              <a:lnSpc>
                <a:spcPts val="9922"/>
              </a:lnSpc>
              <a:spcBef>
                <a:spcPct val="0"/>
              </a:spcBef>
            </a:pPr>
            <a:r>
              <a:rPr lang="en-US" sz="7087">
                <a:solidFill>
                  <a:srgbClr val="191919"/>
                </a:solidFill>
                <a:latin typeface="Muli Regular"/>
              </a:rPr>
              <a:t>Causes Behind the Disaster</a:t>
            </a:r>
          </a:p>
        </p:txBody>
      </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6004" y="1119863"/>
            <a:ext cx="783270" cy="979087"/>
          </a:xfrm>
          <a:prstGeom prst="rect">
            <a:avLst/>
          </a:prstGeom>
        </p:spPr>
      </p:pic>
      <p:grpSp>
        <p:nvGrpSpPr>
          <p:cNvPr id="15" name="Group 15"/>
          <p:cNvGrpSpPr/>
          <p:nvPr/>
        </p:nvGrpSpPr>
        <p:grpSpPr>
          <a:xfrm>
            <a:off x="15740193" y="7831591"/>
            <a:ext cx="1006516" cy="1006516"/>
            <a:chOff x="0" y="0"/>
            <a:chExt cx="1342021" cy="1342021"/>
          </a:xfrm>
        </p:grpSpPr>
        <p:grpSp>
          <p:nvGrpSpPr>
            <p:cNvPr id="16" name="Group 16"/>
            <p:cNvGrpSpPr/>
            <p:nvPr/>
          </p:nvGrpSpPr>
          <p:grpSpPr>
            <a:xfrm>
              <a:off x="0" y="0"/>
              <a:ext cx="1342021" cy="1342021"/>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38F2"/>
              </a:solidFill>
            </p:spPr>
          </p:sp>
        </p:grpSp>
        <p:grpSp>
          <p:nvGrpSpPr>
            <p:cNvPr id="18" name="Group 18"/>
            <p:cNvGrpSpPr/>
            <p:nvPr/>
          </p:nvGrpSpPr>
          <p:grpSpPr>
            <a:xfrm rot="-5400000">
              <a:off x="503939" y="535979"/>
              <a:ext cx="401658" cy="270062"/>
              <a:chOff x="0" y="0"/>
              <a:chExt cx="1930400" cy="1297940"/>
            </a:xfrm>
          </p:grpSpPr>
          <p:sp>
            <p:nvSpPr>
              <p:cNvPr id="19" name="Freeform 19"/>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652</Words>
  <Application>Microsoft Office PowerPoint</Application>
  <PresentationFormat>Custom</PresentationFormat>
  <Paragraphs>74</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Calibri</vt:lpstr>
      <vt:lpstr>Muli Bold Bold</vt:lpstr>
      <vt:lpstr>Arial</vt:lpstr>
      <vt:lpstr>Muli Regular</vt:lpstr>
      <vt:lpstr>Muli Bold</vt:lpstr>
      <vt:lpstr>Arimo Bold</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Uttarakhand flood</dc:title>
  <cp:lastModifiedBy>Pranav Raj</cp:lastModifiedBy>
  <cp:revision>7</cp:revision>
  <dcterms:created xsi:type="dcterms:W3CDTF">2006-08-16T00:00:00Z</dcterms:created>
  <dcterms:modified xsi:type="dcterms:W3CDTF">2021-07-22T05:48:30Z</dcterms:modified>
  <dc:identifier>DAEkvp7V6AM</dc:identifier>
</cp:coreProperties>
</file>